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17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6" r:id="rId9"/>
    <p:sldId id="267" r:id="rId10"/>
    <p:sldId id="270" r:id="rId11"/>
    <p:sldId id="262" r:id="rId12"/>
    <p:sldId id="268" r:id="rId13"/>
    <p:sldId id="269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304" autoAdjust="0"/>
  </p:normalViewPr>
  <p:slideViewPr>
    <p:cSldViewPr snapToGrid="0">
      <p:cViewPr>
        <p:scale>
          <a:sx n="84" d="100"/>
          <a:sy n="84" d="100"/>
        </p:scale>
        <p:origin x="-154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2F717-4BF2-48E4-8460-6B4D48902017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CB05B-A7F3-4270-BE6E-0B32D4757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745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Ассоциация – это то, что приходит первое на ум, это может быть слово, чувство, ощущение, образ. Ассоциация может сказать нам, как мы воспринимаем свою профессию, работу. Ассоциация –это возможность заглянуть в наше «бессознательное», «подсознание», которое оказывает на нас влияние, но чаще всего мы это не замечаем в рутине.</a:t>
            </a:r>
          </a:p>
          <a:p>
            <a:r>
              <a:rPr lang="ru-RU" dirty="0"/>
              <a:t> Возможно, первое, что пришло на ум при слове профессия – это что-то возвышенное, жизнеутверждающее, имеет позитивную окраску, но может и затрагивать затруднения, неудачи, недовольство, усталость от работы. Обратите внимание на отличия или сходство ассоциаций.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CB05B-A7F3-4270-BE6E-0B32D4757BF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06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Нарисуйте круг, поделите его на 8 секторов. Теперь давайте подпишем эти сектора: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Здоровье (самочувствие, внешний вид, подвижность, настроение, питание, режим, сон, спорт)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Карьера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Личностный рост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Финансы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Отдых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Личная жизнь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Общение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Дом, семья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«Я прошу вас оценить свой уровень удовлетворенности в восьми областях вашей жизни. Ноль означает, что вы совершенно не удовлетворены, а 10 — удовлетворены по максимуму».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Помните: оценка удовлетворенности берется на день, когда вы делаете упражнение. Это не состояние в прошлом и не то, что вы хотите получить в будущем. Это «на сейчас». Это не отчет о том, насколько хорошо вы с чем-то справились или чего достигли. Акцент делается на уровень удовлетворенности в каждой области, чтобы показать на что похож текущий баланс вашей жизни.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Т.е. теперь, когда вы отметили и проставили оценки всем сферам своей жизни, у вас получилось колесо жизни. Посмотрите на него и сами для себя ответьте, можно ли далеко уехать на таком колесе, которое у вас получилось.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 вы видите ту отправную точку, от которой вы пойдете. Вы можете для себя сделать определенные выводы, что вот здесь я практически не участвую, а вот здесь я очень много отдаю самого себя.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CB05B-A7F3-4270-BE6E-0B32D4757BF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054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Что же дальше делать с получившимся колесом? А работать нужно с ним таким образом. Подумайте, какие сферы в жизни вы хотели бы улучшить уже в ближайшее время?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каждому сектору, по каждой сфере своей жизни нужно прописать 3-5 задач, целей, которые позволят вам выправить этот сектор. К примеру, у вас стоит низкая оценка в секторе «Здоровье». Вы ставите себе задачу: с завтрашнего утра начать выполнять утреннюю зарядку, начать закаливаться, записаться на этой неделе на фитнес, сходить к врачам и сделать полную проверку своего здоровья и т.д. Т.е. предпринять определенные шаги, чтобы этот сектор начал выравниваться.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Если, у вас просадка по финансам, то, к примеру, поискать дополнительные источники заработка, подумать об инвестициях, о пассивном доходе. В первую очередь работать нужно с ними.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Попробуйте записать план действий — конкретные шаги и даты, первые 2-3 шага нужно начать в ближайшие дни или прямо сегодня. Пять минут – это много или мало для достижения цели? Запишите, что вы можете сделать в течение 72 часов для продвижения к своей цели?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Ограничивайте себя двумя месяцами. Т.е. нужно писать те задачи, которые вам по силам выполнить за 2 месяца. Реализация и промежуточный контроль результатов (дневник достижений).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Просыпаясь утром, спроси себя: «Что я хочу сделать? Вечером, прежде, чем заснуть: «Что я сделал?»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подробно с этой темой можно познакомиться в книге концепция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Радислава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Гандапаса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«Полная Ж». Рекомендую к прочтению.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Приступаем к реализации намеченных целей. Удачи и баланса!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CB05B-A7F3-4270-BE6E-0B32D4757BF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48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b="0" i="0" dirty="0" err="1">
                <a:solidFill>
                  <a:srgbClr val="000000"/>
                </a:solidFill>
              </a:rPr>
              <a:t>Профессиональные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деформации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i="0" dirty="0" err="1">
                <a:solidFill>
                  <a:srgbClr val="000000"/>
                </a:solidFill>
              </a:rPr>
              <a:t>присущи</a:t>
            </a:r>
            <a:r>
              <a:rPr lang="de-DE" altLang="ru-RU" i="0" dirty="0">
                <a:solidFill>
                  <a:srgbClr val="000000"/>
                </a:solidFill>
              </a:rPr>
              <a:t> </a:t>
            </a:r>
            <a:r>
              <a:rPr lang="de-DE" altLang="ru-RU" i="0" dirty="0" err="1">
                <a:solidFill>
                  <a:srgbClr val="000000"/>
                </a:solidFill>
              </a:rPr>
              <a:t>практически</a:t>
            </a:r>
            <a:r>
              <a:rPr lang="de-DE" altLang="ru-RU" i="0" dirty="0">
                <a:solidFill>
                  <a:srgbClr val="000000"/>
                </a:solidFill>
              </a:rPr>
              <a:t> </a:t>
            </a:r>
            <a:r>
              <a:rPr lang="de-DE" altLang="ru-RU" i="0" dirty="0" err="1">
                <a:solidFill>
                  <a:srgbClr val="000000"/>
                </a:solidFill>
              </a:rPr>
              <a:t>любой</a:t>
            </a:r>
            <a:r>
              <a:rPr lang="de-DE" altLang="ru-RU" i="0" dirty="0">
                <a:solidFill>
                  <a:srgbClr val="000000"/>
                </a:solidFill>
              </a:rPr>
              <a:t> </a:t>
            </a:r>
            <a:r>
              <a:rPr lang="de-DE" altLang="ru-RU" i="0" dirty="0" err="1">
                <a:solidFill>
                  <a:srgbClr val="000000"/>
                </a:solidFill>
              </a:rPr>
              <a:t>профессии</a:t>
            </a:r>
            <a:r>
              <a:rPr lang="de-DE" altLang="ru-RU" b="0" i="0" dirty="0">
                <a:solidFill>
                  <a:srgbClr val="000000"/>
                </a:solidFill>
              </a:rPr>
              <a:t>. 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altLang="ru-RU" b="0" i="0" dirty="0">
              <a:solidFill>
                <a:srgbClr val="000000"/>
              </a:solidFill>
            </a:endParaRP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b="0" i="0" dirty="0">
                <a:solidFill>
                  <a:srgbClr val="000000"/>
                </a:solidFill>
              </a:rPr>
              <a:t>* </a:t>
            </a:r>
            <a:r>
              <a:rPr lang="de-DE" altLang="ru-RU" b="0" i="0" dirty="0" err="1">
                <a:solidFill>
                  <a:srgbClr val="000000"/>
                </a:solidFill>
              </a:rPr>
              <a:t>Особенно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выражены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i="0" dirty="0">
                <a:solidFill>
                  <a:srgbClr val="000000"/>
                </a:solidFill>
              </a:rPr>
              <a:t>в </a:t>
            </a:r>
            <a:r>
              <a:rPr lang="de-DE" altLang="ru-RU" i="0" dirty="0" err="1">
                <a:solidFill>
                  <a:srgbClr val="000000"/>
                </a:solidFill>
              </a:rPr>
              <a:t>профессиях</a:t>
            </a:r>
            <a:r>
              <a:rPr lang="de-DE" altLang="ru-RU" i="0" dirty="0">
                <a:solidFill>
                  <a:srgbClr val="000000"/>
                </a:solidFill>
              </a:rPr>
              <a:t> </a:t>
            </a:r>
            <a:r>
              <a:rPr lang="de-DE" altLang="ru-RU" i="0" dirty="0" err="1">
                <a:solidFill>
                  <a:srgbClr val="000000"/>
                </a:solidFill>
              </a:rPr>
              <a:t>типа</a:t>
            </a:r>
            <a:r>
              <a:rPr lang="de-DE" altLang="ru-RU" i="0" dirty="0">
                <a:solidFill>
                  <a:srgbClr val="000000"/>
                </a:solidFill>
              </a:rPr>
              <a:t> «</a:t>
            </a:r>
            <a:r>
              <a:rPr lang="de-DE" altLang="ru-RU" i="0" dirty="0" err="1">
                <a:solidFill>
                  <a:srgbClr val="000000"/>
                </a:solidFill>
              </a:rPr>
              <a:t>человек-человек</a:t>
            </a:r>
            <a:r>
              <a:rPr lang="de-DE" altLang="ru-RU" i="0" dirty="0">
                <a:solidFill>
                  <a:srgbClr val="000000"/>
                </a:solidFill>
              </a:rPr>
              <a:t>»</a:t>
            </a:r>
            <a:r>
              <a:rPr lang="de-DE" altLang="ru-RU" b="0" i="0" dirty="0">
                <a:solidFill>
                  <a:srgbClr val="000000"/>
                </a:solidFill>
              </a:rPr>
              <a:t>, к </a:t>
            </a:r>
            <a:r>
              <a:rPr lang="de-DE" altLang="ru-RU" b="0" i="0" dirty="0" err="1">
                <a:solidFill>
                  <a:srgbClr val="000000"/>
                </a:solidFill>
              </a:rPr>
              <a:t>которой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как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раз</a:t>
            </a:r>
            <a:r>
              <a:rPr lang="de-DE" altLang="ru-RU" b="0" i="0" dirty="0">
                <a:solidFill>
                  <a:srgbClr val="000000"/>
                </a:solidFill>
              </a:rPr>
              <a:t> и </a:t>
            </a:r>
            <a:r>
              <a:rPr lang="de-DE" altLang="ru-RU" b="0" i="0" dirty="0" err="1">
                <a:solidFill>
                  <a:srgbClr val="000000"/>
                </a:solidFill>
              </a:rPr>
              <a:t>относятся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педагоги</a:t>
            </a:r>
            <a:r>
              <a:rPr lang="de-DE" altLang="ru-RU" b="0" i="0" dirty="0">
                <a:solidFill>
                  <a:srgbClr val="000000"/>
                </a:solidFill>
              </a:rPr>
              <a:t> и </a:t>
            </a:r>
            <a:r>
              <a:rPr lang="de-DE" altLang="ru-RU" b="0" i="0" dirty="0" err="1">
                <a:solidFill>
                  <a:srgbClr val="000000"/>
                </a:solidFill>
              </a:rPr>
              <a:t>воспитатели</a:t>
            </a:r>
            <a:r>
              <a:rPr lang="de-DE" altLang="ru-RU" b="0" i="0" dirty="0">
                <a:solidFill>
                  <a:srgbClr val="000000"/>
                </a:solidFill>
              </a:rPr>
              <a:t>. 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altLang="ru-RU" b="0" i="0" dirty="0">
              <a:solidFill>
                <a:srgbClr val="000000"/>
              </a:solidFill>
            </a:endParaRP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b="0" i="0" dirty="0">
                <a:solidFill>
                  <a:srgbClr val="000000"/>
                </a:solidFill>
              </a:rPr>
              <a:t>* </a:t>
            </a:r>
            <a:r>
              <a:rPr lang="de-DE" altLang="ru-RU" b="0" i="0" dirty="0" err="1">
                <a:solidFill>
                  <a:srgbClr val="000000"/>
                </a:solidFill>
              </a:rPr>
              <a:t>Данным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профессионалам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постоянно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приходится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взаимодействовать</a:t>
            </a:r>
            <a:r>
              <a:rPr lang="de-DE" altLang="ru-RU" b="0" i="0" dirty="0">
                <a:solidFill>
                  <a:srgbClr val="000000"/>
                </a:solidFill>
              </a:rPr>
              <a:t> с </a:t>
            </a:r>
            <a:r>
              <a:rPr lang="de-DE" altLang="ru-RU" b="0" i="0" dirty="0" err="1">
                <a:solidFill>
                  <a:srgbClr val="000000"/>
                </a:solidFill>
              </a:rPr>
              <a:t>различными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людьми</a:t>
            </a:r>
            <a:r>
              <a:rPr lang="de-DE" altLang="ru-RU" b="0" i="0" dirty="0">
                <a:solidFill>
                  <a:srgbClr val="000000"/>
                </a:solidFill>
              </a:rPr>
              <a:t>, </a:t>
            </a:r>
            <a:r>
              <a:rPr lang="de-DE" altLang="ru-RU" b="0" i="0" dirty="0" err="1">
                <a:solidFill>
                  <a:srgbClr val="000000"/>
                </a:solidFill>
              </a:rPr>
              <a:t>проявлять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понимание</a:t>
            </a:r>
            <a:r>
              <a:rPr lang="de-DE" altLang="ru-RU" b="0" i="0" dirty="0">
                <a:solidFill>
                  <a:srgbClr val="000000"/>
                </a:solidFill>
              </a:rPr>
              <a:t> и </a:t>
            </a:r>
            <a:r>
              <a:rPr lang="de-DE" altLang="ru-RU" b="0" i="0" dirty="0" err="1">
                <a:solidFill>
                  <a:srgbClr val="000000"/>
                </a:solidFill>
              </a:rPr>
              <a:t>эмпатию</a:t>
            </a:r>
            <a:r>
              <a:rPr lang="de-DE" altLang="ru-RU" b="0" i="0" dirty="0">
                <a:solidFill>
                  <a:srgbClr val="000000"/>
                </a:solidFill>
              </a:rPr>
              <a:t>, </a:t>
            </a:r>
            <a:r>
              <a:rPr lang="de-DE" altLang="ru-RU" b="0" i="0" dirty="0" err="1">
                <a:solidFill>
                  <a:srgbClr val="000000"/>
                </a:solidFill>
              </a:rPr>
              <a:t>включаться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эмоционально</a:t>
            </a:r>
            <a:r>
              <a:rPr lang="de-DE" altLang="ru-RU" b="0" i="0" dirty="0">
                <a:solidFill>
                  <a:srgbClr val="000000"/>
                </a:solidFill>
              </a:rPr>
              <a:t> в </a:t>
            </a:r>
            <a:r>
              <a:rPr lang="de-DE" altLang="ru-RU" b="0" i="0" dirty="0" err="1">
                <a:solidFill>
                  <a:srgbClr val="000000"/>
                </a:solidFill>
              </a:rPr>
              <a:t>процесс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взаимодействия</a:t>
            </a:r>
            <a:r>
              <a:rPr lang="de-DE" altLang="ru-RU" b="0" i="0" dirty="0">
                <a:solidFill>
                  <a:srgbClr val="000000"/>
                </a:solidFill>
              </a:rPr>
              <a:t>, </a:t>
            </a:r>
            <a:r>
              <a:rPr lang="de-DE" altLang="ru-RU" i="0" dirty="0" err="1">
                <a:solidFill>
                  <a:srgbClr val="000000"/>
                </a:solidFill>
              </a:rPr>
              <a:t>это</a:t>
            </a:r>
            <a:r>
              <a:rPr lang="de-DE" altLang="ru-RU" i="0" dirty="0">
                <a:solidFill>
                  <a:srgbClr val="000000"/>
                </a:solidFill>
              </a:rPr>
              <a:t> </a:t>
            </a:r>
            <a:r>
              <a:rPr lang="de-DE" altLang="ru-RU" i="0" dirty="0" err="1">
                <a:solidFill>
                  <a:srgbClr val="000000"/>
                </a:solidFill>
              </a:rPr>
              <a:t>накладывает</a:t>
            </a:r>
            <a:r>
              <a:rPr lang="de-DE" altLang="ru-RU" i="0" dirty="0">
                <a:solidFill>
                  <a:srgbClr val="000000"/>
                </a:solidFill>
              </a:rPr>
              <a:t> </a:t>
            </a:r>
            <a:r>
              <a:rPr lang="de-DE" altLang="ru-RU" i="0" dirty="0" err="1">
                <a:solidFill>
                  <a:srgbClr val="000000"/>
                </a:solidFill>
              </a:rPr>
              <a:t>определенный</a:t>
            </a:r>
            <a:r>
              <a:rPr lang="de-DE" altLang="ru-RU" i="0" dirty="0">
                <a:solidFill>
                  <a:srgbClr val="000000"/>
                </a:solidFill>
              </a:rPr>
              <a:t> «</a:t>
            </a:r>
            <a:r>
              <a:rPr lang="de-DE" altLang="ru-RU" i="0" dirty="0" err="1">
                <a:solidFill>
                  <a:srgbClr val="000000"/>
                </a:solidFill>
              </a:rPr>
              <a:t>отпечаток</a:t>
            </a:r>
            <a:r>
              <a:rPr lang="de-DE" altLang="ru-RU" i="0" dirty="0">
                <a:solidFill>
                  <a:srgbClr val="000000"/>
                </a:solidFill>
              </a:rPr>
              <a:t>» </a:t>
            </a:r>
            <a:r>
              <a:rPr lang="de-DE" altLang="ru-RU" i="0" dirty="0" err="1">
                <a:solidFill>
                  <a:srgbClr val="000000"/>
                </a:solidFill>
              </a:rPr>
              <a:t>на</a:t>
            </a:r>
            <a:r>
              <a:rPr lang="de-DE" altLang="ru-RU" i="0" dirty="0">
                <a:solidFill>
                  <a:srgbClr val="000000"/>
                </a:solidFill>
              </a:rPr>
              <a:t> </a:t>
            </a:r>
            <a:r>
              <a:rPr lang="de-DE" altLang="ru-RU" i="0" dirty="0" err="1">
                <a:solidFill>
                  <a:srgbClr val="000000"/>
                </a:solidFill>
              </a:rPr>
              <a:t>их</a:t>
            </a:r>
            <a:r>
              <a:rPr lang="de-DE" altLang="ru-RU" i="0" dirty="0">
                <a:solidFill>
                  <a:srgbClr val="000000"/>
                </a:solidFill>
              </a:rPr>
              <a:t> </a:t>
            </a:r>
            <a:r>
              <a:rPr lang="de-DE" altLang="ru-RU" i="0" dirty="0" err="1">
                <a:solidFill>
                  <a:srgbClr val="000000"/>
                </a:solidFill>
              </a:rPr>
              <a:t>личность</a:t>
            </a:r>
            <a:r>
              <a:rPr lang="de-DE" altLang="ru-RU" b="0" i="0" dirty="0">
                <a:solidFill>
                  <a:srgbClr val="00000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ru-RU" b="1" dirty="0" err="1"/>
              <a:t>Профессиональные</a:t>
            </a:r>
            <a:r>
              <a:rPr lang="de-DE" altLang="ru-RU" b="1" dirty="0"/>
              <a:t> </a:t>
            </a:r>
            <a:r>
              <a:rPr lang="de-DE" altLang="ru-RU" b="1" dirty="0" err="1"/>
              <a:t>деформации</a:t>
            </a:r>
            <a:r>
              <a:rPr lang="de-DE" altLang="ru-RU" dirty="0"/>
              <a:t> — </a:t>
            </a:r>
            <a:r>
              <a:rPr lang="de-DE" altLang="ru-RU" dirty="0" err="1"/>
              <a:t>это</a:t>
            </a:r>
            <a:r>
              <a:rPr lang="de-DE" altLang="ru-RU" dirty="0"/>
              <a:t> </a:t>
            </a:r>
            <a:r>
              <a:rPr lang="de-DE" altLang="ru-RU" dirty="0" err="1"/>
              <a:t>изменения</a:t>
            </a:r>
            <a:r>
              <a:rPr lang="de-DE" altLang="ru-RU" dirty="0"/>
              <a:t> </a:t>
            </a:r>
            <a:r>
              <a:rPr lang="de-DE" altLang="ru-RU" dirty="0" err="1"/>
              <a:t>сложившейся</a:t>
            </a:r>
            <a:r>
              <a:rPr lang="de-DE" altLang="ru-RU" dirty="0"/>
              <a:t> </a:t>
            </a:r>
            <a:r>
              <a:rPr lang="de-DE" altLang="ru-RU" dirty="0" err="1"/>
              <a:t>структуры</a:t>
            </a:r>
            <a:r>
              <a:rPr lang="de-DE" altLang="ru-RU" dirty="0"/>
              <a:t> </a:t>
            </a:r>
            <a:r>
              <a:rPr lang="de-DE" altLang="ru-RU" dirty="0" err="1"/>
              <a:t>деятельности</a:t>
            </a:r>
            <a:r>
              <a:rPr lang="de-DE" altLang="ru-RU" dirty="0"/>
              <a:t> и </a:t>
            </a:r>
            <a:r>
              <a:rPr lang="de-DE" altLang="ru-RU" dirty="0" err="1"/>
              <a:t>личности</a:t>
            </a:r>
            <a:r>
              <a:rPr lang="de-DE" altLang="ru-RU" dirty="0"/>
              <a:t>, </a:t>
            </a:r>
            <a:r>
              <a:rPr lang="de-DE" altLang="ru-RU" dirty="0" err="1"/>
              <a:t>негативно</a:t>
            </a:r>
            <a:r>
              <a:rPr lang="de-DE" altLang="ru-RU" dirty="0"/>
              <a:t> </a:t>
            </a:r>
            <a:r>
              <a:rPr lang="de-DE" altLang="ru-RU" dirty="0" err="1"/>
              <a:t>сказывающиеся</a:t>
            </a:r>
            <a:r>
              <a:rPr lang="de-DE" altLang="ru-RU" dirty="0"/>
              <a:t> </a:t>
            </a:r>
            <a:r>
              <a:rPr lang="de-DE" altLang="ru-RU" dirty="0" err="1"/>
              <a:t>на</a:t>
            </a:r>
            <a:r>
              <a:rPr lang="de-DE" altLang="ru-RU" dirty="0"/>
              <a:t> </a:t>
            </a:r>
            <a:r>
              <a:rPr lang="de-DE" altLang="ru-RU" dirty="0" err="1"/>
              <a:t>продуктивности</a:t>
            </a:r>
            <a:r>
              <a:rPr lang="de-DE" altLang="ru-RU" dirty="0"/>
              <a:t> </a:t>
            </a:r>
            <a:r>
              <a:rPr lang="de-DE" altLang="ru-RU" dirty="0" err="1"/>
              <a:t>труда</a:t>
            </a:r>
            <a:r>
              <a:rPr lang="de-DE" altLang="ru-RU" dirty="0"/>
              <a:t> и </a:t>
            </a:r>
            <a:r>
              <a:rPr lang="de-DE" altLang="ru-RU" dirty="0" err="1"/>
              <a:t>взаимодействии</a:t>
            </a:r>
            <a:r>
              <a:rPr lang="de-DE" altLang="ru-RU" dirty="0"/>
              <a:t> с </a:t>
            </a:r>
            <a:r>
              <a:rPr lang="de-DE" altLang="ru-RU" dirty="0" err="1"/>
              <a:t>другими</a:t>
            </a:r>
            <a:r>
              <a:rPr lang="de-DE" altLang="ru-RU" dirty="0"/>
              <a:t> </a:t>
            </a:r>
            <a:r>
              <a:rPr lang="de-DE" altLang="ru-RU" dirty="0" err="1"/>
              <a:t>участниками</a:t>
            </a:r>
            <a:r>
              <a:rPr lang="de-DE" altLang="ru-RU" dirty="0"/>
              <a:t> </a:t>
            </a:r>
            <a:r>
              <a:rPr lang="de-DE" altLang="ru-RU" dirty="0" err="1"/>
              <a:t>этого</a:t>
            </a:r>
            <a:r>
              <a:rPr lang="de-DE" altLang="ru-RU" dirty="0"/>
              <a:t> </a:t>
            </a:r>
            <a:r>
              <a:rPr lang="de-DE" altLang="ru-RU" dirty="0" err="1"/>
              <a:t>процесса</a:t>
            </a:r>
            <a:r>
              <a:rPr lang="de-DE" altLang="ru-RU" dirty="0"/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CB05B-A7F3-4270-BE6E-0B32D4757BF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38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de-DE" altLang="ru-RU" b="1" dirty="0" err="1"/>
              <a:t>Предпосылки</a:t>
            </a:r>
            <a:r>
              <a:rPr lang="de-DE" altLang="ru-RU" b="1" dirty="0"/>
              <a:t> </a:t>
            </a:r>
            <a:r>
              <a:rPr lang="de-DE" altLang="ru-RU" b="1" dirty="0" err="1"/>
              <a:t>развития</a:t>
            </a:r>
            <a:r>
              <a:rPr lang="de-DE" altLang="ru-RU" b="1" dirty="0"/>
              <a:t> </a:t>
            </a:r>
            <a:r>
              <a:rPr lang="de-DE" altLang="ru-RU" b="1" dirty="0" err="1"/>
              <a:t>профессиональных</a:t>
            </a:r>
            <a:r>
              <a:rPr lang="de-DE" altLang="ru-RU" b="1" dirty="0"/>
              <a:t> </a:t>
            </a:r>
            <a:r>
              <a:rPr lang="de-DE" altLang="ru-RU" b="1" dirty="0" err="1"/>
              <a:t>деформаций</a:t>
            </a:r>
            <a:r>
              <a:rPr lang="de-DE" altLang="ru-RU" b="1" dirty="0"/>
              <a:t> </a:t>
            </a:r>
            <a:r>
              <a:rPr lang="de-DE" altLang="ru-RU" b="1" dirty="0" err="1"/>
              <a:t>коренятся</a:t>
            </a:r>
            <a:r>
              <a:rPr lang="de-DE" altLang="ru-RU" b="1" dirty="0"/>
              <a:t> </a:t>
            </a:r>
            <a:r>
              <a:rPr lang="de-DE" altLang="ru-RU" b="1" dirty="0" err="1"/>
              <a:t>уже</a:t>
            </a:r>
            <a:r>
              <a:rPr lang="de-DE" altLang="ru-RU" b="1" dirty="0"/>
              <a:t> в </a:t>
            </a:r>
            <a:r>
              <a:rPr lang="de-DE" altLang="ru-RU" b="1" dirty="0" err="1"/>
              <a:t>мотивах</a:t>
            </a:r>
            <a:r>
              <a:rPr lang="de-DE" altLang="ru-RU" b="1" dirty="0"/>
              <a:t> </a:t>
            </a:r>
            <a:r>
              <a:rPr lang="de-DE" altLang="ru-RU" b="1" dirty="0" err="1"/>
              <a:t>выбора</a:t>
            </a:r>
            <a:r>
              <a:rPr lang="de-DE" altLang="ru-RU" b="1" dirty="0"/>
              <a:t> </a:t>
            </a:r>
            <a:r>
              <a:rPr lang="de-DE" altLang="ru-RU" b="1" dirty="0" err="1"/>
              <a:t>профессии</a:t>
            </a:r>
            <a:r>
              <a:rPr lang="de-DE" altLang="ru-RU" b="1" dirty="0"/>
              <a:t>.</a:t>
            </a:r>
            <a:r>
              <a:rPr lang="de-DE" altLang="ru-RU" dirty="0"/>
              <a:t> </a:t>
            </a:r>
          </a:p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de-DE" altLang="ru-RU" dirty="0" err="1"/>
              <a:t>Это</a:t>
            </a:r>
            <a:r>
              <a:rPr lang="de-DE" altLang="ru-RU" dirty="0"/>
              <a:t> </a:t>
            </a:r>
            <a:r>
              <a:rPr lang="de-DE" altLang="ru-RU" dirty="0" err="1"/>
              <a:t>как</a:t>
            </a:r>
            <a:r>
              <a:rPr lang="de-DE" altLang="ru-RU" dirty="0"/>
              <a:t> </a:t>
            </a:r>
            <a:r>
              <a:rPr lang="de-DE" altLang="ru-RU" b="1" dirty="0" err="1"/>
              <a:t>осознаваемые</a:t>
            </a:r>
            <a:r>
              <a:rPr lang="de-DE" altLang="ru-RU" b="1" dirty="0"/>
              <a:t> </a:t>
            </a:r>
            <a:r>
              <a:rPr lang="de-DE" altLang="ru-RU" b="1" dirty="0" err="1"/>
              <a:t>мотивы</a:t>
            </a:r>
            <a:r>
              <a:rPr lang="de-DE" altLang="ru-RU" b="1" dirty="0"/>
              <a:t>: </a:t>
            </a:r>
            <a:r>
              <a:rPr lang="de-DE" altLang="ru-RU" dirty="0" err="1"/>
              <a:t>социальная</a:t>
            </a:r>
            <a:r>
              <a:rPr lang="de-DE" altLang="ru-RU" dirty="0"/>
              <a:t> </a:t>
            </a:r>
            <a:r>
              <a:rPr lang="de-DE" altLang="ru-RU" dirty="0" err="1"/>
              <a:t>значимость</a:t>
            </a:r>
            <a:r>
              <a:rPr lang="de-DE" altLang="ru-RU" dirty="0"/>
              <a:t>, </a:t>
            </a:r>
            <a:r>
              <a:rPr lang="de-DE" altLang="ru-RU" dirty="0" err="1"/>
              <a:t>имидж</a:t>
            </a:r>
            <a:r>
              <a:rPr lang="de-DE" altLang="ru-RU" dirty="0"/>
              <a:t>, </a:t>
            </a:r>
            <a:r>
              <a:rPr lang="de-DE" altLang="ru-RU" dirty="0" err="1"/>
              <a:t>творческий</a:t>
            </a:r>
            <a:r>
              <a:rPr lang="de-DE" altLang="ru-RU" dirty="0"/>
              <a:t> </a:t>
            </a:r>
            <a:r>
              <a:rPr lang="de-DE" altLang="ru-RU" dirty="0" err="1"/>
              <a:t>характер</a:t>
            </a:r>
            <a:r>
              <a:rPr lang="de-DE" altLang="ru-RU" dirty="0"/>
              <a:t>, </a:t>
            </a:r>
            <a:r>
              <a:rPr lang="de-DE" altLang="ru-RU" dirty="0" err="1"/>
              <a:t>материальные</a:t>
            </a:r>
            <a:r>
              <a:rPr lang="de-DE" altLang="ru-RU" dirty="0"/>
              <a:t> </a:t>
            </a:r>
            <a:r>
              <a:rPr lang="de-DE" altLang="ru-RU" dirty="0" err="1"/>
              <a:t>блага</a:t>
            </a:r>
            <a:r>
              <a:rPr lang="de-DE" altLang="ru-RU" dirty="0"/>
              <a:t>, – </a:t>
            </a:r>
            <a:r>
              <a:rPr lang="de-DE" altLang="ru-RU" dirty="0" err="1"/>
              <a:t>так</a:t>
            </a:r>
            <a:r>
              <a:rPr lang="de-DE" altLang="ru-RU" dirty="0"/>
              <a:t> и </a:t>
            </a:r>
            <a:r>
              <a:rPr lang="de-DE" altLang="ru-RU" b="1" dirty="0" err="1"/>
              <a:t>неосознаваемые</a:t>
            </a:r>
            <a:r>
              <a:rPr lang="de-DE" altLang="ru-RU" b="1" dirty="0"/>
              <a:t>:</a:t>
            </a:r>
            <a:r>
              <a:rPr lang="de-DE" altLang="ru-RU" dirty="0"/>
              <a:t> </a:t>
            </a:r>
            <a:r>
              <a:rPr lang="de-DE" altLang="ru-RU" dirty="0" err="1"/>
              <a:t>стремление</a:t>
            </a:r>
            <a:r>
              <a:rPr lang="de-DE" altLang="ru-RU" dirty="0"/>
              <a:t> к </a:t>
            </a:r>
            <a:r>
              <a:rPr lang="de-DE" altLang="ru-RU" dirty="0" err="1"/>
              <a:t>власти</a:t>
            </a:r>
            <a:r>
              <a:rPr lang="de-DE" altLang="ru-RU" dirty="0"/>
              <a:t>, </a:t>
            </a:r>
            <a:r>
              <a:rPr lang="de-DE" altLang="ru-RU" dirty="0" err="1"/>
              <a:t>доминированию</a:t>
            </a:r>
            <a:r>
              <a:rPr lang="de-DE" altLang="ru-RU" dirty="0"/>
              <a:t>, </a:t>
            </a:r>
            <a:r>
              <a:rPr lang="de-DE" altLang="ru-RU" dirty="0" err="1"/>
              <a:t>самоутверждению</a:t>
            </a:r>
            <a:r>
              <a:rPr lang="de-DE" altLang="ru-RU" dirty="0"/>
              <a:t>. </a:t>
            </a:r>
          </a:p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de-DE" altLang="ru-RU" b="1" dirty="0"/>
              <a:t>2. </a:t>
            </a:r>
            <a:r>
              <a:rPr lang="de-DE" altLang="ru-RU" b="1" dirty="0" err="1"/>
              <a:t>Стартовым</a:t>
            </a:r>
            <a:r>
              <a:rPr lang="de-DE" altLang="ru-RU" b="1" dirty="0"/>
              <a:t> </a:t>
            </a:r>
            <a:r>
              <a:rPr lang="de-DE" altLang="ru-RU" b="1" dirty="0" err="1"/>
              <a:t>механизмом</a:t>
            </a:r>
            <a:r>
              <a:rPr lang="de-DE" altLang="ru-RU" b="1" dirty="0"/>
              <a:t> </a:t>
            </a:r>
            <a:r>
              <a:rPr lang="de-DE" altLang="ru-RU" b="1" dirty="0" err="1"/>
              <a:t>деформации</a:t>
            </a:r>
            <a:r>
              <a:rPr lang="de-DE" altLang="ru-RU" b="1" dirty="0"/>
              <a:t> </a:t>
            </a:r>
            <a:r>
              <a:rPr lang="de-DE" altLang="ru-RU" b="1" dirty="0" err="1"/>
              <a:t>могут</a:t>
            </a:r>
            <a:r>
              <a:rPr lang="de-DE" altLang="ru-RU" b="1" dirty="0"/>
              <a:t> </a:t>
            </a:r>
            <a:r>
              <a:rPr lang="de-DE" altLang="ru-RU" b="1" dirty="0" err="1"/>
              <a:t>явиться</a:t>
            </a:r>
            <a:r>
              <a:rPr lang="de-DE" altLang="ru-RU" b="1" dirty="0"/>
              <a:t> </a:t>
            </a:r>
            <a:r>
              <a:rPr lang="de-DE" altLang="ru-RU" b="1" dirty="0" err="1"/>
              <a:t>деструкции</a:t>
            </a:r>
            <a:r>
              <a:rPr lang="de-DE" altLang="ru-RU" b="1" dirty="0"/>
              <a:t> </a:t>
            </a:r>
            <a:r>
              <a:rPr lang="de-DE" altLang="ru-RU" b="1" dirty="0" err="1"/>
              <a:t>ожидания</a:t>
            </a:r>
            <a:r>
              <a:rPr lang="de-DE" altLang="ru-RU" b="1" dirty="0"/>
              <a:t> </a:t>
            </a:r>
            <a:r>
              <a:rPr lang="de-DE" altLang="ru-RU" b="1" dirty="0" err="1"/>
              <a:t>на</a:t>
            </a:r>
            <a:r>
              <a:rPr lang="de-DE" altLang="ru-RU" b="1" dirty="0"/>
              <a:t> </a:t>
            </a:r>
            <a:r>
              <a:rPr lang="de-DE" altLang="ru-RU" b="1" dirty="0" err="1"/>
              <a:t>стадии</a:t>
            </a:r>
            <a:r>
              <a:rPr lang="de-DE" altLang="ru-RU" b="1" dirty="0"/>
              <a:t> </a:t>
            </a:r>
            <a:r>
              <a:rPr lang="de-DE" altLang="ru-RU" b="1" dirty="0" err="1"/>
              <a:t>вхождения</a:t>
            </a:r>
            <a:r>
              <a:rPr lang="de-DE" altLang="ru-RU" b="1" dirty="0"/>
              <a:t> в </a:t>
            </a:r>
            <a:r>
              <a:rPr lang="de-DE" altLang="ru-RU" b="1" dirty="0" err="1"/>
              <a:t>профессиональную</a:t>
            </a:r>
            <a:r>
              <a:rPr lang="de-DE" altLang="ru-RU" b="1" dirty="0"/>
              <a:t> </a:t>
            </a:r>
            <a:r>
              <a:rPr lang="de-DE" altLang="ru-RU" b="1" dirty="0" err="1"/>
              <a:t>жизнь</a:t>
            </a:r>
            <a:r>
              <a:rPr lang="de-DE" altLang="ru-RU" b="1" dirty="0"/>
              <a:t>.</a:t>
            </a:r>
            <a:r>
              <a:rPr lang="de-DE" altLang="ru-RU" dirty="0"/>
              <a:t> </a:t>
            </a:r>
          </a:p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de-DE" altLang="ru-RU" dirty="0" err="1"/>
              <a:t>Профессиональная</a:t>
            </a:r>
            <a:r>
              <a:rPr lang="de-DE" altLang="ru-RU" dirty="0"/>
              <a:t> </a:t>
            </a:r>
            <a:r>
              <a:rPr lang="de-DE" altLang="ru-RU" dirty="0" err="1"/>
              <a:t>реальность</a:t>
            </a:r>
            <a:r>
              <a:rPr lang="de-DE" altLang="ru-RU" dirty="0"/>
              <a:t> </a:t>
            </a:r>
            <a:r>
              <a:rPr lang="de-DE" altLang="ru-RU" dirty="0" err="1"/>
              <a:t>сильно</a:t>
            </a:r>
            <a:r>
              <a:rPr lang="de-DE" altLang="ru-RU" dirty="0"/>
              <a:t> </a:t>
            </a:r>
            <a:r>
              <a:rPr lang="de-DE" altLang="ru-RU" dirty="0" err="1"/>
              <a:t>отличается</a:t>
            </a:r>
            <a:r>
              <a:rPr lang="de-DE" altLang="ru-RU" dirty="0"/>
              <a:t> </a:t>
            </a:r>
            <a:r>
              <a:rPr lang="de-DE" altLang="ru-RU" dirty="0" err="1"/>
              <a:t>от</a:t>
            </a:r>
            <a:r>
              <a:rPr lang="de-DE" altLang="ru-RU" dirty="0"/>
              <a:t> </a:t>
            </a:r>
            <a:r>
              <a:rPr lang="de-DE" altLang="ru-RU" dirty="0" err="1"/>
              <a:t>представления</a:t>
            </a:r>
            <a:r>
              <a:rPr lang="de-DE" altLang="ru-RU" dirty="0"/>
              <a:t>, </a:t>
            </a:r>
            <a:r>
              <a:rPr lang="de-DE" altLang="ru-RU" dirty="0" err="1"/>
              <a:t>сформировавшегося</a:t>
            </a:r>
            <a:r>
              <a:rPr lang="de-DE" altLang="ru-RU" dirty="0"/>
              <a:t> у </a:t>
            </a:r>
            <a:r>
              <a:rPr lang="de-DE" altLang="ru-RU" dirty="0" err="1"/>
              <a:t>выпускника</a:t>
            </a:r>
            <a:r>
              <a:rPr lang="de-DE" altLang="ru-RU" dirty="0"/>
              <a:t> </a:t>
            </a:r>
            <a:r>
              <a:rPr lang="de-DE" altLang="ru-RU" dirty="0" err="1"/>
              <a:t>профессионального</a:t>
            </a:r>
            <a:r>
              <a:rPr lang="de-DE" altLang="ru-RU" dirty="0"/>
              <a:t> </a:t>
            </a:r>
            <a:r>
              <a:rPr lang="de-DE" altLang="ru-RU" dirty="0" err="1"/>
              <a:t>учебного</a:t>
            </a:r>
            <a:r>
              <a:rPr lang="de-DE" altLang="ru-RU" dirty="0"/>
              <a:t> </a:t>
            </a:r>
            <a:r>
              <a:rPr lang="de-DE" altLang="ru-RU" dirty="0" err="1"/>
              <a:t>заведения</a:t>
            </a:r>
            <a:r>
              <a:rPr lang="de-DE" altLang="ru-RU" dirty="0"/>
              <a:t>. </a:t>
            </a:r>
            <a:r>
              <a:rPr lang="de-DE" altLang="ru-RU" dirty="0" err="1"/>
              <a:t>Неудачи</a:t>
            </a:r>
            <a:r>
              <a:rPr lang="de-DE" altLang="ru-RU" dirty="0"/>
              <a:t>, </a:t>
            </a:r>
            <a:r>
              <a:rPr lang="de-DE" altLang="ru-RU" dirty="0" err="1"/>
              <a:t>отрицательные</a:t>
            </a:r>
            <a:r>
              <a:rPr lang="de-DE" altLang="ru-RU" dirty="0"/>
              <a:t> </a:t>
            </a:r>
            <a:r>
              <a:rPr lang="de-DE" altLang="ru-RU" dirty="0" err="1"/>
              <a:t>эмоции</a:t>
            </a:r>
            <a:r>
              <a:rPr lang="de-DE" altLang="ru-RU" dirty="0"/>
              <a:t>, </a:t>
            </a:r>
            <a:r>
              <a:rPr lang="de-DE" altLang="ru-RU" dirty="0" err="1"/>
              <a:t>разочарования</a:t>
            </a:r>
            <a:r>
              <a:rPr lang="de-DE" altLang="ru-RU" dirty="0"/>
              <a:t> </a:t>
            </a:r>
            <a:r>
              <a:rPr lang="de-DE" altLang="ru-RU" dirty="0" err="1"/>
              <a:t>инициируют</a:t>
            </a:r>
            <a:r>
              <a:rPr lang="de-DE" altLang="ru-RU" dirty="0"/>
              <a:t> </a:t>
            </a:r>
            <a:r>
              <a:rPr lang="de-DE" altLang="ru-RU" dirty="0" err="1"/>
              <a:t>развитие</a:t>
            </a:r>
            <a:r>
              <a:rPr lang="de-DE" altLang="ru-RU" dirty="0"/>
              <a:t> </a:t>
            </a:r>
            <a:r>
              <a:rPr lang="de-DE" altLang="ru-RU" dirty="0" err="1"/>
              <a:t>профессиональной</a:t>
            </a:r>
            <a:r>
              <a:rPr lang="de-DE" altLang="ru-RU" dirty="0"/>
              <a:t> </a:t>
            </a:r>
            <a:r>
              <a:rPr lang="de-DE" altLang="ru-RU" dirty="0" err="1"/>
              <a:t>дезадаптации</a:t>
            </a:r>
            <a:r>
              <a:rPr lang="de-DE" altLang="ru-RU" dirty="0"/>
              <a:t> </a:t>
            </a:r>
            <a:r>
              <a:rPr lang="de-DE" altLang="ru-RU" dirty="0" err="1"/>
              <a:t>личности</a:t>
            </a:r>
            <a:r>
              <a:rPr lang="de-DE" altLang="ru-RU" dirty="0"/>
              <a:t>.</a:t>
            </a:r>
          </a:p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de-DE" altLang="ru-RU" b="1" dirty="0"/>
              <a:t>3. В </a:t>
            </a:r>
            <a:r>
              <a:rPr lang="de-DE" altLang="ru-RU" b="1" dirty="0" err="1"/>
              <a:t>процессе</a:t>
            </a:r>
            <a:r>
              <a:rPr lang="de-DE" altLang="ru-RU" b="1" dirty="0"/>
              <a:t> </a:t>
            </a:r>
            <a:r>
              <a:rPr lang="de-DE" altLang="ru-RU" b="1" dirty="0" err="1"/>
              <a:t>выполнения</a:t>
            </a:r>
            <a:r>
              <a:rPr lang="de-DE" altLang="ru-RU" b="1" dirty="0"/>
              <a:t> </a:t>
            </a:r>
            <a:r>
              <a:rPr lang="de-DE" altLang="ru-RU" b="1" dirty="0" err="1"/>
              <a:t>профессиональной</a:t>
            </a:r>
            <a:r>
              <a:rPr lang="de-DE" altLang="ru-RU" b="1" dirty="0"/>
              <a:t> </a:t>
            </a:r>
            <a:r>
              <a:rPr lang="de-DE" altLang="ru-RU" b="1" dirty="0" err="1"/>
              <a:t>деятельности</a:t>
            </a:r>
            <a:r>
              <a:rPr lang="de-DE" altLang="ru-RU" b="1" dirty="0"/>
              <a:t> </a:t>
            </a:r>
            <a:r>
              <a:rPr lang="de-DE" altLang="ru-RU" b="1" dirty="0" err="1"/>
              <a:t>специалист</a:t>
            </a:r>
            <a:r>
              <a:rPr lang="de-DE" altLang="ru-RU" b="1" dirty="0"/>
              <a:t> </a:t>
            </a:r>
            <a:r>
              <a:rPr lang="de-DE" altLang="ru-RU" b="1" dirty="0" err="1"/>
              <a:t>повторяет</a:t>
            </a:r>
            <a:r>
              <a:rPr lang="de-DE" altLang="ru-RU" b="1" dirty="0"/>
              <a:t> </a:t>
            </a:r>
            <a:r>
              <a:rPr lang="de-DE" altLang="ru-RU" b="1" dirty="0" err="1"/>
              <a:t>одни</a:t>
            </a:r>
            <a:r>
              <a:rPr lang="de-DE" altLang="ru-RU" b="1" dirty="0"/>
              <a:t> и </a:t>
            </a:r>
            <a:r>
              <a:rPr lang="de-DE" altLang="ru-RU" b="1" dirty="0" err="1"/>
              <a:t>те</a:t>
            </a:r>
            <a:r>
              <a:rPr lang="de-DE" altLang="ru-RU" b="1" dirty="0"/>
              <a:t> </a:t>
            </a:r>
            <a:r>
              <a:rPr lang="de-DE" altLang="ru-RU" b="1" dirty="0" err="1"/>
              <a:t>же</a:t>
            </a:r>
            <a:r>
              <a:rPr lang="de-DE" altLang="ru-RU" b="1" dirty="0"/>
              <a:t> </a:t>
            </a:r>
            <a:r>
              <a:rPr lang="de-DE" altLang="ru-RU" b="1" dirty="0" err="1"/>
              <a:t>действия</a:t>
            </a:r>
            <a:r>
              <a:rPr lang="de-DE" altLang="ru-RU" b="1" dirty="0"/>
              <a:t> и </a:t>
            </a:r>
            <a:r>
              <a:rPr lang="de-DE" altLang="ru-RU" b="1" dirty="0" err="1"/>
              <a:t>операции</a:t>
            </a:r>
            <a:r>
              <a:rPr lang="de-DE" altLang="ru-RU" b="1" dirty="0"/>
              <a:t>.</a:t>
            </a:r>
            <a:r>
              <a:rPr lang="de-DE" altLang="ru-RU" dirty="0"/>
              <a:t> </a:t>
            </a:r>
          </a:p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de-DE" altLang="ru-RU" dirty="0"/>
              <a:t>В </a:t>
            </a:r>
            <a:r>
              <a:rPr lang="de-DE" altLang="ru-RU" dirty="0" err="1"/>
              <a:t>типичных</a:t>
            </a:r>
            <a:r>
              <a:rPr lang="de-DE" altLang="ru-RU" dirty="0"/>
              <a:t> </a:t>
            </a:r>
            <a:r>
              <a:rPr lang="de-DE" altLang="ru-RU" dirty="0" err="1"/>
              <a:t>условиях</a:t>
            </a:r>
            <a:r>
              <a:rPr lang="de-DE" altLang="ru-RU" dirty="0"/>
              <a:t> </a:t>
            </a:r>
            <a:r>
              <a:rPr lang="de-DE" altLang="ru-RU" dirty="0" err="1"/>
              <a:t>труда</a:t>
            </a:r>
            <a:r>
              <a:rPr lang="de-DE" altLang="ru-RU" dirty="0"/>
              <a:t> </a:t>
            </a:r>
            <a:r>
              <a:rPr lang="de-DE" altLang="ru-RU" dirty="0" err="1"/>
              <a:t>становится</a:t>
            </a:r>
            <a:r>
              <a:rPr lang="de-DE" altLang="ru-RU" dirty="0"/>
              <a:t> </a:t>
            </a:r>
            <a:r>
              <a:rPr lang="de-DE" altLang="ru-RU" dirty="0" err="1"/>
              <a:t>неизбежным</a:t>
            </a:r>
            <a:r>
              <a:rPr lang="de-DE" altLang="ru-RU" dirty="0"/>
              <a:t> </a:t>
            </a:r>
            <a:r>
              <a:rPr lang="de-DE" altLang="ru-RU" dirty="0" err="1"/>
              <a:t>образование</a:t>
            </a:r>
            <a:r>
              <a:rPr lang="de-DE" altLang="ru-RU" dirty="0"/>
              <a:t> </a:t>
            </a:r>
            <a:r>
              <a:rPr lang="de-DE" altLang="ru-RU" dirty="0" err="1"/>
              <a:t>стереотипов</a:t>
            </a:r>
            <a:r>
              <a:rPr lang="de-DE" altLang="ru-RU" dirty="0"/>
              <a:t> </a:t>
            </a:r>
            <a:r>
              <a:rPr lang="de-DE" altLang="ru-RU" dirty="0" err="1"/>
              <a:t>осуществления</a:t>
            </a:r>
            <a:r>
              <a:rPr lang="de-DE" altLang="ru-RU" dirty="0"/>
              <a:t> </a:t>
            </a:r>
            <a:r>
              <a:rPr lang="de-DE" altLang="ru-RU" dirty="0" err="1"/>
              <a:t>профессиональных</a:t>
            </a:r>
            <a:r>
              <a:rPr lang="de-DE" altLang="ru-RU" dirty="0"/>
              <a:t> </a:t>
            </a:r>
            <a:r>
              <a:rPr lang="de-DE" altLang="ru-RU" dirty="0" err="1"/>
              <a:t>функций</a:t>
            </a:r>
            <a:r>
              <a:rPr lang="de-DE" altLang="ru-RU" dirty="0"/>
              <a:t>, </a:t>
            </a:r>
            <a:r>
              <a:rPr lang="de-DE" altLang="ru-RU" dirty="0" err="1"/>
              <a:t>действий</a:t>
            </a:r>
            <a:r>
              <a:rPr lang="de-DE" altLang="ru-RU" dirty="0"/>
              <a:t>, </a:t>
            </a:r>
            <a:r>
              <a:rPr lang="de-DE" altLang="ru-RU" dirty="0" err="1"/>
              <a:t>операций</a:t>
            </a:r>
            <a:r>
              <a:rPr lang="de-DE" altLang="ru-RU" dirty="0"/>
              <a:t>.  </a:t>
            </a:r>
            <a:r>
              <a:rPr lang="de-DE" altLang="ru-RU" dirty="0" err="1"/>
              <a:t>Можно</a:t>
            </a:r>
            <a:r>
              <a:rPr lang="de-DE" altLang="ru-RU" dirty="0"/>
              <a:t> </a:t>
            </a:r>
            <a:r>
              <a:rPr lang="de-DE" altLang="ru-RU" dirty="0" err="1"/>
              <a:t>констатировать</a:t>
            </a:r>
            <a:r>
              <a:rPr lang="de-DE" altLang="ru-RU" dirty="0"/>
              <a:t>, </a:t>
            </a:r>
            <a:r>
              <a:rPr lang="de-DE" altLang="ru-RU" dirty="0" err="1"/>
              <a:t>что</a:t>
            </a:r>
            <a:r>
              <a:rPr lang="de-DE" altLang="ru-RU" dirty="0"/>
              <a:t> </a:t>
            </a:r>
            <a:r>
              <a:rPr lang="de-DE" altLang="ru-RU" dirty="0" err="1"/>
              <a:t>профессиональные</a:t>
            </a:r>
            <a:r>
              <a:rPr lang="de-DE" altLang="ru-RU" dirty="0"/>
              <a:t> </a:t>
            </a:r>
            <a:r>
              <a:rPr lang="de-DE" altLang="ru-RU" dirty="0" err="1"/>
              <a:t>стереотипы</a:t>
            </a:r>
            <a:r>
              <a:rPr lang="de-DE" altLang="ru-RU" dirty="0"/>
              <a:t> </a:t>
            </a:r>
            <a:r>
              <a:rPr lang="de-DE" altLang="ru-RU" dirty="0" err="1"/>
              <a:t>обладают</a:t>
            </a:r>
            <a:r>
              <a:rPr lang="de-DE" altLang="ru-RU" dirty="0"/>
              <a:t> </a:t>
            </a:r>
            <a:r>
              <a:rPr lang="de-DE" altLang="ru-RU" dirty="0" err="1"/>
              <a:t>несомненными</a:t>
            </a:r>
            <a:r>
              <a:rPr lang="de-DE" altLang="ru-RU" dirty="0"/>
              <a:t> </a:t>
            </a:r>
            <a:r>
              <a:rPr lang="de-DE" altLang="ru-RU" dirty="0" err="1"/>
              <a:t>достоинствами</a:t>
            </a:r>
            <a:r>
              <a:rPr lang="de-DE" altLang="ru-RU" dirty="0"/>
              <a:t> </a:t>
            </a:r>
            <a:r>
              <a:rPr lang="de-DE" altLang="ru-RU" dirty="0" err="1"/>
              <a:t>для</a:t>
            </a:r>
            <a:r>
              <a:rPr lang="de-DE" altLang="ru-RU" dirty="0"/>
              <a:t> </a:t>
            </a:r>
            <a:r>
              <a:rPr lang="de-DE" altLang="ru-RU" dirty="0" err="1"/>
              <a:t>человека</a:t>
            </a:r>
            <a:r>
              <a:rPr lang="de-DE" altLang="ru-RU" dirty="0"/>
              <a:t> и </a:t>
            </a:r>
            <a:r>
              <a:rPr lang="de-DE" altLang="ru-RU" dirty="0" err="1"/>
              <a:t>являются</a:t>
            </a:r>
            <a:r>
              <a:rPr lang="de-DE" altLang="ru-RU" dirty="0"/>
              <a:t> </a:t>
            </a:r>
            <a:r>
              <a:rPr lang="de-DE" altLang="ru-RU" dirty="0" err="1"/>
              <a:t>основой</a:t>
            </a:r>
            <a:r>
              <a:rPr lang="de-DE" altLang="ru-RU" dirty="0"/>
              <a:t> </a:t>
            </a:r>
            <a:r>
              <a:rPr lang="de-DE" altLang="ru-RU" dirty="0" err="1"/>
              <a:t>образования</a:t>
            </a:r>
            <a:r>
              <a:rPr lang="de-DE" altLang="ru-RU" dirty="0"/>
              <a:t> </a:t>
            </a:r>
            <a:r>
              <a:rPr lang="de-DE" altLang="ru-RU" dirty="0" err="1"/>
              <a:t>многих</a:t>
            </a:r>
            <a:r>
              <a:rPr lang="de-DE" altLang="ru-RU" dirty="0"/>
              <a:t> </a:t>
            </a:r>
            <a:r>
              <a:rPr lang="de-DE" altLang="ru-RU" dirty="0" err="1"/>
              <a:t>профессиональных</a:t>
            </a:r>
            <a:r>
              <a:rPr lang="de-DE" altLang="ru-RU" dirty="0"/>
              <a:t> </a:t>
            </a:r>
            <a:r>
              <a:rPr lang="de-DE" altLang="ru-RU" dirty="0" err="1"/>
              <a:t>деструкций</a:t>
            </a:r>
            <a:r>
              <a:rPr lang="de-DE" altLang="ru-RU" dirty="0"/>
              <a:t> </a:t>
            </a:r>
            <a:r>
              <a:rPr lang="de-DE" altLang="ru-RU" dirty="0" err="1"/>
              <a:t>личности</a:t>
            </a:r>
            <a:r>
              <a:rPr lang="de-DE" altLang="ru-RU" dirty="0"/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CB05B-A7F3-4270-BE6E-0B32D4757BF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415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3238" indent="-431800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sz="1200" b="1" dirty="0" err="1">
                <a:solidFill>
                  <a:srgbClr val="000000"/>
                </a:solidFill>
              </a:rPr>
              <a:t>Авторитарность</a:t>
            </a:r>
            <a:r>
              <a:rPr lang="de-DE" altLang="ru-RU" sz="1200" b="1" dirty="0">
                <a:solidFill>
                  <a:srgbClr val="000000"/>
                </a:solidFill>
              </a:rPr>
              <a:t> </a:t>
            </a:r>
            <a:r>
              <a:rPr lang="de-DE" altLang="ru-RU" sz="1200" b="1" dirty="0" err="1">
                <a:solidFill>
                  <a:srgbClr val="000000"/>
                </a:solidFill>
              </a:rPr>
              <a:t>педагога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проявляется</a:t>
            </a:r>
            <a:r>
              <a:rPr lang="de-DE" altLang="ru-RU" sz="1200" dirty="0">
                <a:solidFill>
                  <a:srgbClr val="000000"/>
                </a:solidFill>
              </a:rPr>
              <a:t> в </a:t>
            </a:r>
            <a:r>
              <a:rPr lang="de-DE" altLang="ru-RU" sz="1200" dirty="0" err="1">
                <a:solidFill>
                  <a:srgbClr val="000000"/>
                </a:solidFill>
              </a:rPr>
              <a:t>централизации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всего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учебно-воспитательного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процесса</a:t>
            </a:r>
            <a:r>
              <a:rPr lang="de-DE" altLang="ru-RU" sz="1200" dirty="0">
                <a:solidFill>
                  <a:srgbClr val="000000"/>
                </a:solidFill>
              </a:rPr>
              <a:t>, </a:t>
            </a:r>
            <a:r>
              <a:rPr lang="de-DE" altLang="ru-RU" sz="1200" dirty="0" err="1">
                <a:solidFill>
                  <a:srgbClr val="000000"/>
                </a:solidFill>
              </a:rPr>
              <a:t>единоличном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осуществлении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управленческих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функций</a:t>
            </a:r>
            <a:r>
              <a:rPr lang="de-DE" altLang="ru-RU" sz="1200" dirty="0">
                <a:solidFill>
                  <a:srgbClr val="000000"/>
                </a:solidFill>
              </a:rPr>
              <a:t>, </a:t>
            </a:r>
            <a:r>
              <a:rPr lang="de-DE" altLang="ru-RU" sz="1200" dirty="0" err="1">
                <a:solidFill>
                  <a:srgbClr val="000000"/>
                </a:solidFill>
              </a:rPr>
              <a:t>использовании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преимущественно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распоряжений</a:t>
            </a:r>
            <a:r>
              <a:rPr lang="de-DE" altLang="ru-RU" sz="1200" dirty="0">
                <a:solidFill>
                  <a:srgbClr val="000000"/>
                </a:solidFill>
              </a:rPr>
              <a:t>, </a:t>
            </a:r>
            <a:r>
              <a:rPr lang="de-DE" altLang="ru-RU" sz="1200" dirty="0" err="1">
                <a:solidFill>
                  <a:srgbClr val="000000"/>
                </a:solidFill>
              </a:rPr>
              <a:t>рекомендаций</a:t>
            </a:r>
            <a:r>
              <a:rPr lang="de-DE" altLang="ru-RU" sz="1200" dirty="0">
                <a:solidFill>
                  <a:srgbClr val="000000"/>
                </a:solidFill>
              </a:rPr>
              <a:t>, </a:t>
            </a:r>
            <a:r>
              <a:rPr lang="de-DE" altLang="ru-RU" sz="1200" dirty="0" err="1">
                <a:solidFill>
                  <a:srgbClr val="000000"/>
                </a:solidFill>
              </a:rPr>
              <a:t>указаний</a:t>
            </a:r>
            <a:r>
              <a:rPr lang="de-DE" altLang="ru-RU" sz="1200" dirty="0">
                <a:solidFill>
                  <a:srgbClr val="000000"/>
                </a:solidFill>
              </a:rPr>
              <a:t>. </a:t>
            </a:r>
            <a:r>
              <a:rPr lang="de-DE" altLang="ru-RU" sz="1200" dirty="0" err="1">
                <a:solidFill>
                  <a:srgbClr val="000000"/>
                </a:solidFill>
              </a:rPr>
              <a:t>Авторитарность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обнаруживается</a:t>
            </a:r>
            <a:r>
              <a:rPr lang="de-DE" altLang="ru-RU" sz="1200" dirty="0">
                <a:solidFill>
                  <a:srgbClr val="000000"/>
                </a:solidFill>
              </a:rPr>
              <a:t> в </a:t>
            </a:r>
            <a:r>
              <a:rPr lang="de-DE" altLang="ru-RU" sz="1200" dirty="0" err="1">
                <a:solidFill>
                  <a:srgbClr val="000000"/>
                </a:solidFill>
              </a:rPr>
              <a:t>снижении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рефлексии</a:t>
            </a:r>
            <a:r>
              <a:rPr lang="de-DE" altLang="ru-RU" sz="1200" dirty="0">
                <a:solidFill>
                  <a:srgbClr val="000000"/>
                </a:solidFill>
              </a:rPr>
              <a:t> - </a:t>
            </a:r>
            <a:r>
              <a:rPr lang="de-DE" altLang="ru-RU" sz="1200" dirty="0" err="1">
                <a:solidFill>
                  <a:srgbClr val="000000"/>
                </a:solidFill>
              </a:rPr>
              <a:t>самоанализа</a:t>
            </a:r>
            <a:r>
              <a:rPr lang="de-DE" altLang="ru-RU" sz="1200" dirty="0">
                <a:solidFill>
                  <a:srgbClr val="000000"/>
                </a:solidFill>
              </a:rPr>
              <a:t> и </a:t>
            </a:r>
            <a:r>
              <a:rPr lang="de-DE" altLang="ru-RU" sz="1200" dirty="0" err="1">
                <a:solidFill>
                  <a:srgbClr val="000000"/>
                </a:solidFill>
              </a:rPr>
              <a:t>самоконтроля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педагога</a:t>
            </a:r>
            <a:r>
              <a:rPr lang="de-DE" altLang="ru-RU" sz="1200" dirty="0">
                <a:solidFill>
                  <a:srgbClr val="000000"/>
                </a:solidFill>
              </a:rPr>
              <a:t>.</a:t>
            </a:r>
          </a:p>
          <a:p>
            <a:pPr marL="503238" indent="-431800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sz="1200" b="1" dirty="0">
                <a:solidFill>
                  <a:srgbClr val="000000"/>
                </a:solidFill>
              </a:rPr>
              <a:t>2) </a:t>
            </a:r>
            <a:r>
              <a:rPr lang="de-DE" altLang="ru-RU" sz="1200" b="1" dirty="0" err="1">
                <a:solidFill>
                  <a:srgbClr val="000000"/>
                </a:solidFill>
              </a:rPr>
              <a:t>Демонстративность</a:t>
            </a:r>
            <a:r>
              <a:rPr lang="de-DE" altLang="ru-RU" sz="1200" b="1" dirty="0">
                <a:solidFill>
                  <a:srgbClr val="000000"/>
                </a:solidFill>
              </a:rPr>
              <a:t> </a:t>
            </a:r>
            <a:r>
              <a:rPr lang="de-DE" altLang="ru-RU" sz="1200" dirty="0">
                <a:solidFill>
                  <a:srgbClr val="000000"/>
                </a:solidFill>
              </a:rPr>
              <a:t>- </a:t>
            </a:r>
            <a:r>
              <a:rPr lang="de-DE" altLang="ru-RU" sz="1200" dirty="0" err="1">
                <a:solidFill>
                  <a:srgbClr val="000000"/>
                </a:solidFill>
              </a:rPr>
              <a:t>качество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личности</a:t>
            </a:r>
            <a:r>
              <a:rPr lang="de-DE" altLang="ru-RU" sz="1200" dirty="0">
                <a:solidFill>
                  <a:srgbClr val="000000"/>
                </a:solidFill>
              </a:rPr>
              <a:t>, </a:t>
            </a:r>
            <a:r>
              <a:rPr lang="de-DE" altLang="ru-RU" sz="1200" dirty="0" err="1">
                <a:solidFill>
                  <a:srgbClr val="000000"/>
                </a:solidFill>
              </a:rPr>
              <a:t>проявляющееся</a:t>
            </a:r>
            <a:r>
              <a:rPr lang="de-DE" altLang="ru-RU" sz="1200" dirty="0">
                <a:solidFill>
                  <a:srgbClr val="000000"/>
                </a:solidFill>
              </a:rPr>
              <a:t> в </a:t>
            </a:r>
            <a:r>
              <a:rPr lang="de-DE" altLang="ru-RU" sz="1200" dirty="0" err="1">
                <a:solidFill>
                  <a:srgbClr val="000000"/>
                </a:solidFill>
              </a:rPr>
              <a:t>эмоционально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окрашенном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поведении</a:t>
            </a:r>
            <a:r>
              <a:rPr lang="de-DE" altLang="ru-RU" sz="1200" dirty="0">
                <a:solidFill>
                  <a:srgbClr val="000000"/>
                </a:solidFill>
              </a:rPr>
              <a:t>, </a:t>
            </a:r>
            <a:r>
              <a:rPr lang="de-DE" altLang="ru-RU" sz="1200" dirty="0" err="1">
                <a:solidFill>
                  <a:srgbClr val="000000"/>
                </a:solidFill>
              </a:rPr>
              <a:t>желании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нравиться</a:t>
            </a:r>
            <a:r>
              <a:rPr lang="de-DE" altLang="ru-RU" sz="1200" dirty="0">
                <a:solidFill>
                  <a:srgbClr val="000000"/>
                </a:solidFill>
              </a:rPr>
              <a:t>, </a:t>
            </a:r>
            <a:r>
              <a:rPr lang="de-DE" altLang="ru-RU" sz="1200" dirty="0" err="1">
                <a:solidFill>
                  <a:srgbClr val="000000"/>
                </a:solidFill>
              </a:rPr>
              <a:t>стремлении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быть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на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виду</a:t>
            </a:r>
            <a:r>
              <a:rPr lang="de-DE" altLang="ru-RU" sz="1200" dirty="0">
                <a:solidFill>
                  <a:srgbClr val="000000"/>
                </a:solidFill>
              </a:rPr>
              <a:t>, </a:t>
            </a:r>
            <a:r>
              <a:rPr lang="de-DE" altLang="ru-RU" sz="1200" dirty="0" err="1">
                <a:solidFill>
                  <a:srgbClr val="000000"/>
                </a:solidFill>
              </a:rPr>
              <a:t>проявить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себя</a:t>
            </a:r>
            <a:r>
              <a:rPr lang="de-DE" altLang="ru-RU" sz="1200" dirty="0">
                <a:solidFill>
                  <a:srgbClr val="000000"/>
                </a:solidFill>
              </a:rPr>
              <a:t>. </a:t>
            </a:r>
          </a:p>
          <a:p>
            <a:pPr marL="503238" indent="-431800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sz="1200" b="1" dirty="0">
                <a:solidFill>
                  <a:srgbClr val="000000"/>
                </a:solidFill>
              </a:rPr>
              <a:t>3) </a:t>
            </a:r>
            <a:r>
              <a:rPr lang="de-DE" altLang="ru-RU" sz="1200" b="1" dirty="0" err="1">
                <a:solidFill>
                  <a:srgbClr val="000000"/>
                </a:solidFill>
              </a:rPr>
              <a:t>Доминантность</a:t>
            </a:r>
            <a:r>
              <a:rPr lang="de-DE" altLang="ru-RU" sz="1200" b="1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обусловлена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выполнением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педагогом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властных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функций</a:t>
            </a:r>
            <a:r>
              <a:rPr lang="de-DE" altLang="ru-RU" sz="1200" dirty="0">
                <a:solidFill>
                  <a:srgbClr val="000000"/>
                </a:solidFill>
              </a:rPr>
              <a:t>.</a:t>
            </a:r>
          </a:p>
          <a:p>
            <a:pPr marL="503238" indent="-431800" algn="l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sz="1200" i="0" dirty="0">
                <a:solidFill>
                  <a:srgbClr val="000000"/>
                </a:solidFill>
              </a:rPr>
              <a:t>4) </a:t>
            </a:r>
            <a:r>
              <a:rPr lang="de-DE" altLang="ru-RU" sz="1200" i="0" dirty="0" err="1">
                <a:solidFill>
                  <a:srgbClr val="000000"/>
                </a:solidFill>
              </a:rPr>
              <a:t>Педагогическая</a:t>
            </a:r>
            <a:r>
              <a:rPr lang="de-DE" altLang="ru-RU" sz="1200" i="0" dirty="0">
                <a:solidFill>
                  <a:srgbClr val="000000"/>
                </a:solidFill>
              </a:rPr>
              <a:t> </a:t>
            </a:r>
            <a:r>
              <a:rPr lang="de-DE" altLang="ru-RU" sz="1200" i="0" dirty="0" err="1">
                <a:solidFill>
                  <a:srgbClr val="000000"/>
                </a:solidFill>
              </a:rPr>
              <a:t>агрессия</a:t>
            </a:r>
            <a:r>
              <a:rPr lang="de-DE" altLang="ru-RU" sz="120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проявляется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враждебном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отношении</a:t>
            </a:r>
            <a:r>
              <a:rPr lang="de-DE" altLang="ru-RU" sz="1200" b="0" i="0" dirty="0">
                <a:solidFill>
                  <a:srgbClr val="000000"/>
                </a:solidFill>
              </a:rPr>
              <a:t> к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нерадивым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неуспевающим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учащимся</a:t>
            </a:r>
            <a:r>
              <a:rPr lang="de-DE" altLang="ru-RU" sz="1200" b="0" i="0" dirty="0">
                <a:solidFill>
                  <a:srgbClr val="000000"/>
                </a:solidFill>
              </a:rPr>
              <a:t>, в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приверженности</a:t>
            </a:r>
            <a:r>
              <a:rPr lang="de-DE" altLang="ru-RU" sz="1200" b="0" i="0" dirty="0">
                <a:solidFill>
                  <a:srgbClr val="000000"/>
                </a:solidFill>
              </a:rPr>
              <a:t> к "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карательным</a:t>
            </a:r>
            <a:r>
              <a:rPr lang="de-DE" altLang="ru-RU" sz="1200" b="0" i="0" dirty="0">
                <a:solidFill>
                  <a:srgbClr val="000000"/>
                </a:solidFill>
              </a:rPr>
              <a:t>"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педагогическим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воздействиям</a:t>
            </a:r>
            <a:r>
              <a:rPr lang="de-DE" altLang="ru-RU" sz="1200" b="0" i="0" dirty="0">
                <a:solidFill>
                  <a:srgbClr val="000000"/>
                </a:solidFill>
              </a:rPr>
              <a:t>, в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требовании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безоговорочного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подчинения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педагогу</a:t>
            </a:r>
            <a:r>
              <a:rPr lang="de-DE" altLang="ru-RU" sz="1200" b="0" i="0" dirty="0">
                <a:solidFill>
                  <a:srgbClr val="000000"/>
                </a:solidFill>
              </a:rPr>
              <a:t>.</a:t>
            </a:r>
          </a:p>
          <a:p>
            <a:pPr marL="503238" indent="-431800" algn="l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sz="1200" i="0" dirty="0">
                <a:solidFill>
                  <a:srgbClr val="000000"/>
                </a:solidFill>
              </a:rPr>
              <a:t>5) </a:t>
            </a:r>
            <a:r>
              <a:rPr lang="de-DE" altLang="ru-RU" sz="1200" i="0" dirty="0" err="1">
                <a:solidFill>
                  <a:srgbClr val="000000"/>
                </a:solidFill>
              </a:rPr>
              <a:t>Социальное</a:t>
            </a:r>
            <a:r>
              <a:rPr lang="de-DE" altLang="ru-RU" sz="1200" i="0" dirty="0">
                <a:solidFill>
                  <a:srgbClr val="000000"/>
                </a:solidFill>
              </a:rPr>
              <a:t> </a:t>
            </a:r>
            <a:r>
              <a:rPr lang="de-DE" altLang="ru-RU" sz="1200" i="0" dirty="0" err="1">
                <a:solidFill>
                  <a:srgbClr val="000000"/>
                </a:solidFill>
              </a:rPr>
              <a:t>лицемерие</a:t>
            </a:r>
            <a:r>
              <a:rPr lang="de-DE" altLang="ru-RU" sz="1200" i="0" dirty="0">
                <a:solidFill>
                  <a:srgbClr val="000000"/>
                </a:solidFill>
              </a:rPr>
              <a:t> </a:t>
            </a:r>
            <a:r>
              <a:rPr lang="de-DE" altLang="ru-RU" sz="1200" i="0" dirty="0" err="1">
                <a:solidFill>
                  <a:srgbClr val="000000"/>
                </a:solidFill>
              </a:rPr>
              <a:t>педагога</a:t>
            </a:r>
            <a:r>
              <a:rPr lang="de-DE" altLang="ru-RU" sz="120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обусловлено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необходимостью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оправдывать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высокие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нравственные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ожидания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учащихся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взрослых</a:t>
            </a:r>
            <a:r>
              <a:rPr lang="de-DE" altLang="ru-RU" sz="1200" b="0" i="0" dirty="0">
                <a:solidFill>
                  <a:srgbClr val="000000"/>
                </a:solidFill>
              </a:rPr>
              <a:t>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пропагандировать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моральные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принципы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нормы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поведения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.</a:t>
            </a:r>
          </a:p>
          <a:p>
            <a:pPr marL="503238" indent="-431800" algn="l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sz="1200" i="0" dirty="0">
                <a:solidFill>
                  <a:srgbClr val="000000"/>
                </a:solidFill>
              </a:rPr>
              <a:t>6) </a:t>
            </a:r>
            <a:r>
              <a:rPr lang="de-DE" altLang="ru-RU" sz="1200" i="0" dirty="0" err="1">
                <a:solidFill>
                  <a:srgbClr val="000000"/>
                </a:solidFill>
              </a:rPr>
              <a:t>Информационная</a:t>
            </a:r>
            <a:r>
              <a:rPr lang="de-DE" altLang="ru-RU" sz="1200" i="0" dirty="0">
                <a:solidFill>
                  <a:srgbClr val="000000"/>
                </a:solidFill>
              </a:rPr>
              <a:t> </a:t>
            </a:r>
            <a:r>
              <a:rPr lang="de-DE" altLang="ru-RU" sz="1200" i="0" dirty="0" err="1">
                <a:solidFill>
                  <a:srgbClr val="000000"/>
                </a:solidFill>
              </a:rPr>
              <a:t>пассивность</a:t>
            </a:r>
            <a:r>
              <a:rPr lang="de-DE" altLang="ru-RU" sz="1200" i="0" dirty="0">
                <a:solidFill>
                  <a:srgbClr val="000000"/>
                </a:solidFill>
              </a:rPr>
              <a:t> </a:t>
            </a:r>
            <a:r>
              <a:rPr lang="de-DE" altLang="ru-RU" sz="1200" i="0" dirty="0" err="1">
                <a:solidFill>
                  <a:srgbClr val="000000"/>
                </a:solidFill>
              </a:rPr>
              <a:t>педагога</a:t>
            </a:r>
            <a:r>
              <a:rPr lang="de-DE" altLang="ru-RU" sz="120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проявляется</a:t>
            </a:r>
            <a:r>
              <a:rPr lang="de-DE" altLang="ru-RU" sz="1200" b="0" i="0" dirty="0">
                <a:solidFill>
                  <a:srgbClr val="000000"/>
                </a:solidFill>
              </a:rPr>
              <a:t> в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нежелании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совершенствования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навыков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работы</a:t>
            </a:r>
            <a:r>
              <a:rPr lang="de-DE" altLang="ru-RU" sz="1200" b="0" i="0" dirty="0">
                <a:solidFill>
                  <a:srgbClr val="000000"/>
                </a:solidFill>
              </a:rPr>
              <a:t> с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информацией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повышения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своей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информационной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компетентности</a:t>
            </a:r>
            <a:r>
              <a:rPr lang="de-DE" altLang="ru-RU" sz="1200" b="0" i="0" dirty="0">
                <a:solidFill>
                  <a:srgbClr val="000000"/>
                </a:solidFill>
              </a:rPr>
              <a:t> (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информационной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культуры</a:t>
            </a:r>
            <a:r>
              <a:rPr lang="de-DE" altLang="ru-RU" sz="1200" b="0" i="0" dirty="0">
                <a:solidFill>
                  <a:srgbClr val="000000"/>
                </a:solidFill>
              </a:rPr>
              <a:t>),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прекращении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своего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профессионального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самообразования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самовоспитания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после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накопления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определенного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количества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информации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методической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базы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для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преподавания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своего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предмета</a:t>
            </a:r>
            <a:r>
              <a:rPr lang="de-DE" altLang="ru-RU" sz="1200" b="0" i="0" dirty="0">
                <a:solidFill>
                  <a:srgbClr val="000000"/>
                </a:solidFill>
              </a:rPr>
              <a:t>;</a:t>
            </a:r>
          </a:p>
          <a:p>
            <a:pPr marL="503238" indent="-431800" algn="l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sz="1200" i="0" dirty="0">
                <a:solidFill>
                  <a:srgbClr val="000000"/>
                </a:solidFill>
              </a:rPr>
              <a:t>7) </a:t>
            </a:r>
            <a:r>
              <a:rPr lang="de-DE" altLang="ru-RU" sz="1200" i="0" dirty="0" err="1">
                <a:solidFill>
                  <a:srgbClr val="000000"/>
                </a:solidFill>
              </a:rPr>
              <a:t>Консерватизм</a:t>
            </a:r>
            <a:r>
              <a:rPr lang="de-DE" altLang="ru-RU" sz="1200" i="0" dirty="0">
                <a:solidFill>
                  <a:srgbClr val="000000"/>
                </a:solidFill>
              </a:rPr>
              <a:t>.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Педагог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регулярно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репродуцирует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один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тот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же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учебный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материал</a:t>
            </a:r>
            <a:r>
              <a:rPr lang="de-DE" altLang="ru-RU" sz="1200" b="0" i="0" dirty="0">
                <a:solidFill>
                  <a:srgbClr val="000000"/>
                </a:solidFill>
              </a:rPr>
              <a:t>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применяет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определенные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формы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методы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обучения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воспитания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. </a:t>
            </a:r>
          </a:p>
          <a:p>
            <a:pPr marL="503238" indent="-431800" algn="l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sz="1200" i="0" dirty="0">
                <a:solidFill>
                  <a:srgbClr val="000000"/>
                </a:solidFill>
              </a:rPr>
              <a:t>8) </a:t>
            </a:r>
            <a:r>
              <a:rPr lang="de-DE" altLang="ru-RU" sz="1200" i="0" dirty="0" err="1">
                <a:solidFill>
                  <a:srgbClr val="000000"/>
                </a:solidFill>
              </a:rPr>
              <a:t>Монологизм</a:t>
            </a:r>
            <a:r>
              <a:rPr lang="de-DE" altLang="ru-RU" sz="1200" i="0" dirty="0">
                <a:solidFill>
                  <a:srgbClr val="000000"/>
                </a:solidFill>
              </a:rPr>
              <a:t>.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Этот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процесс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сопровождается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угасанием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способности</a:t>
            </a:r>
            <a:r>
              <a:rPr lang="de-DE" altLang="ru-RU" sz="1200" b="0" i="0" dirty="0">
                <a:solidFill>
                  <a:srgbClr val="000000"/>
                </a:solidFill>
              </a:rPr>
              <a:t> к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диалогу</a:t>
            </a:r>
            <a:r>
              <a:rPr lang="de-DE" altLang="ru-RU" sz="1200" b="0" i="0" dirty="0">
                <a:solidFill>
                  <a:srgbClr val="000000"/>
                </a:solidFill>
              </a:rPr>
              <a:t> -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как</a:t>
            </a:r>
            <a:r>
              <a:rPr lang="de-DE" altLang="ru-RU" sz="1200" b="0" i="0" dirty="0">
                <a:solidFill>
                  <a:srgbClr val="000000"/>
                </a:solidFill>
              </a:rPr>
              <a:t> к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обмену</a:t>
            </a:r>
            <a:r>
              <a:rPr lang="de-DE" altLang="ru-RU" sz="1200" b="0" i="0" dirty="0">
                <a:solidFill>
                  <a:srgbClr val="000000"/>
                </a:solidFill>
              </a:rPr>
              <a:t> "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дежурными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репликами</a:t>
            </a:r>
            <a:r>
              <a:rPr lang="de-DE" altLang="ru-RU" sz="1200" b="0" i="0" dirty="0">
                <a:solidFill>
                  <a:srgbClr val="000000"/>
                </a:solidFill>
              </a:rPr>
              <a:t>", а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как</a:t>
            </a:r>
            <a:r>
              <a:rPr lang="de-DE" altLang="ru-RU" sz="1200" b="0" i="0" dirty="0">
                <a:solidFill>
                  <a:srgbClr val="000000"/>
                </a:solidFill>
              </a:rPr>
              <a:t> к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взаимообмену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взаимообогащению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личностными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смыслами</a:t>
            </a:r>
            <a:r>
              <a:rPr lang="de-DE" altLang="ru-RU" sz="1200" b="0" i="0" dirty="0">
                <a:solidFill>
                  <a:srgbClr val="000000"/>
                </a:solidFill>
              </a:rPr>
              <a:t>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как</a:t>
            </a:r>
            <a:r>
              <a:rPr lang="de-DE" altLang="ru-RU" sz="1200" b="0" i="0" dirty="0">
                <a:solidFill>
                  <a:srgbClr val="000000"/>
                </a:solidFill>
              </a:rPr>
              <a:t> к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проникновению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внутренний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мир</a:t>
            </a:r>
            <a:r>
              <a:rPr lang="de-DE" altLang="ru-RU" sz="1200" b="0" i="0" dirty="0">
                <a:solidFill>
                  <a:srgbClr val="000000"/>
                </a:solidFill>
              </a:rPr>
              <a:t> "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Другого</a:t>
            </a:r>
            <a:r>
              <a:rPr lang="de-DE" altLang="ru-RU" sz="1200" b="0" i="0" dirty="0">
                <a:solidFill>
                  <a:srgbClr val="000000"/>
                </a:solidFill>
              </a:rPr>
              <a:t>"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отражению</a:t>
            </a:r>
            <a:r>
              <a:rPr lang="de-DE" altLang="ru-RU" sz="1200" b="0" i="0" dirty="0">
                <a:solidFill>
                  <a:srgbClr val="000000"/>
                </a:solidFill>
              </a:rPr>
              <a:t> в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нем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своего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внутреннего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мира</a:t>
            </a:r>
            <a:r>
              <a:rPr lang="de-DE" altLang="ru-RU" sz="1200" b="0" i="0" dirty="0">
                <a:solidFill>
                  <a:srgbClr val="000000"/>
                </a:solidFill>
              </a:rPr>
              <a:t>. </a:t>
            </a:r>
          </a:p>
          <a:p>
            <a:pPr marL="503238" indent="-431800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b="1" i="1" dirty="0" err="1">
                <a:solidFill>
                  <a:srgbClr val="000000"/>
                </a:solidFill>
              </a:rPr>
              <a:t>Педагогический</a:t>
            </a:r>
            <a:r>
              <a:rPr lang="de-DE" altLang="ru-RU" b="1" i="1" dirty="0">
                <a:solidFill>
                  <a:srgbClr val="000000"/>
                </a:solidFill>
              </a:rPr>
              <a:t> </a:t>
            </a:r>
            <a:r>
              <a:rPr lang="de-DE" altLang="ru-RU" b="1" i="1" dirty="0" err="1">
                <a:solidFill>
                  <a:srgbClr val="000000"/>
                </a:solidFill>
              </a:rPr>
              <a:t>догматизм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возникает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вследствие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частого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повтора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одних</a:t>
            </a:r>
            <a:r>
              <a:rPr lang="de-DE" altLang="ru-RU" dirty="0">
                <a:solidFill>
                  <a:srgbClr val="000000"/>
                </a:solidFill>
              </a:rPr>
              <a:t> и </a:t>
            </a:r>
            <a:r>
              <a:rPr lang="de-DE" altLang="ru-RU" dirty="0" err="1">
                <a:solidFill>
                  <a:srgbClr val="000000"/>
                </a:solidFill>
              </a:rPr>
              <a:t>тех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же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ситуаций</a:t>
            </a:r>
            <a:r>
              <a:rPr lang="de-DE" altLang="ru-RU" dirty="0">
                <a:solidFill>
                  <a:srgbClr val="000000"/>
                </a:solidFill>
              </a:rPr>
              <a:t>, </a:t>
            </a:r>
            <a:r>
              <a:rPr lang="de-DE" altLang="ru-RU" dirty="0" err="1">
                <a:solidFill>
                  <a:srgbClr val="000000"/>
                </a:solidFill>
              </a:rPr>
              <a:t>типовых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профессионально-педагогических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задач</a:t>
            </a:r>
            <a:r>
              <a:rPr lang="de-DE" altLang="ru-RU" dirty="0">
                <a:solidFill>
                  <a:srgbClr val="000000"/>
                </a:solidFill>
              </a:rPr>
              <a:t>. У </a:t>
            </a:r>
            <a:r>
              <a:rPr lang="de-DE" altLang="ru-RU" dirty="0" err="1">
                <a:solidFill>
                  <a:srgbClr val="000000"/>
                </a:solidFill>
              </a:rPr>
              <a:t>педагога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формируется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склонность</a:t>
            </a:r>
            <a:r>
              <a:rPr lang="de-DE" altLang="ru-RU" dirty="0">
                <a:solidFill>
                  <a:srgbClr val="000000"/>
                </a:solidFill>
              </a:rPr>
              <a:t> к </a:t>
            </a:r>
            <a:r>
              <a:rPr lang="de-DE" altLang="ru-RU" dirty="0" err="1">
                <a:solidFill>
                  <a:srgbClr val="000000"/>
                </a:solidFill>
              </a:rPr>
              <a:t>упрощению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проблем</a:t>
            </a:r>
            <a:r>
              <a:rPr lang="de-DE" altLang="ru-RU" dirty="0">
                <a:solidFill>
                  <a:srgbClr val="000000"/>
                </a:solidFill>
              </a:rPr>
              <a:t>, </a:t>
            </a:r>
            <a:r>
              <a:rPr lang="de-DE" altLang="ru-RU" dirty="0" err="1">
                <a:solidFill>
                  <a:srgbClr val="000000"/>
                </a:solidFill>
              </a:rPr>
              <a:t>применению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уже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известных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приемов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без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учета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всей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сложности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педагогической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ситуации</a:t>
            </a:r>
            <a:r>
              <a:rPr lang="de-DE" altLang="ru-RU" dirty="0">
                <a:solidFill>
                  <a:srgbClr val="000000"/>
                </a:solidFill>
              </a:rPr>
              <a:t>.</a:t>
            </a:r>
          </a:p>
          <a:p>
            <a:pPr marL="503238" indent="-431800">
              <a:buClr>
                <a:srgbClr val="99284C"/>
              </a:buClr>
              <a:buSzPct val="7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altLang="ru-RU" dirty="0">
              <a:solidFill>
                <a:srgbClr val="000000"/>
              </a:solidFill>
            </a:endParaRPr>
          </a:p>
          <a:p>
            <a:pPr marL="503238" indent="-431800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b="1" i="1" dirty="0" err="1">
                <a:solidFill>
                  <a:srgbClr val="000000"/>
                </a:solidFill>
              </a:rPr>
              <a:t>Дидактичность</a:t>
            </a:r>
            <a:r>
              <a:rPr lang="de-DE" altLang="ru-RU" i="1" dirty="0">
                <a:solidFill>
                  <a:srgbClr val="000000"/>
                </a:solidFill>
              </a:rPr>
              <a:t> </a:t>
            </a:r>
            <a:r>
              <a:rPr lang="de-DE" altLang="ru-RU" dirty="0">
                <a:solidFill>
                  <a:srgbClr val="000000"/>
                </a:solidFill>
              </a:rPr>
              <a:t>- </a:t>
            </a:r>
            <a:r>
              <a:rPr lang="de-DE" altLang="ru-RU" dirty="0" err="1">
                <a:solidFill>
                  <a:srgbClr val="000000"/>
                </a:solidFill>
              </a:rPr>
              <a:t>это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проявление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педагогических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издержек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объяснительно-иллюстративных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методов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обучения</a:t>
            </a:r>
            <a:r>
              <a:rPr lang="de-DE" altLang="ru-RU" dirty="0">
                <a:solidFill>
                  <a:srgbClr val="000000"/>
                </a:solidFill>
              </a:rPr>
              <a:t>. </a:t>
            </a:r>
            <a:r>
              <a:rPr lang="de-DE" altLang="ru-RU" dirty="0" err="1">
                <a:solidFill>
                  <a:srgbClr val="000000"/>
                </a:solidFill>
              </a:rPr>
              <a:t>Она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выражается</a:t>
            </a:r>
            <a:r>
              <a:rPr lang="de-DE" altLang="ru-RU" dirty="0">
                <a:solidFill>
                  <a:srgbClr val="000000"/>
                </a:solidFill>
              </a:rPr>
              <a:t> в </a:t>
            </a:r>
            <a:r>
              <a:rPr lang="de-DE" altLang="ru-RU" dirty="0" err="1">
                <a:solidFill>
                  <a:srgbClr val="000000"/>
                </a:solidFill>
              </a:rPr>
              <a:t>стремлении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учителя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все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объяснить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самому</a:t>
            </a:r>
            <a:r>
              <a:rPr lang="de-DE" altLang="ru-RU" dirty="0">
                <a:solidFill>
                  <a:srgbClr val="000000"/>
                </a:solidFill>
              </a:rPr>
              <a:t>, а в </a:t>
            </a:r>
            <a:r>
              <a:rPr lang="de-DE" altLang="ru-RU" dirty="0" err="1">
                <a:solidFill>
                  <a:srgbClr val="000000"/>
                </a:solidFill>
              </a:rPr>
              <a:t>воспитательной</a:t>
            </a:r>
            <a:r>
              <a:rPr lang="de-DE" altLang="ru-RU" dirty="0">
                <a:solidFill>
                  <a:srgbClr val="000000"/>
                </a:solidFill>
              </a:rPr>
              <a:t> </a:t>
            </a:r>
            <a:r>
              <a:rPr lang="de-DE" altLang="ru-RU" dirty="0" err="1">
                <a:solidFill>
                  <a:srgbClr val="000000"/>
                </a:solidFill>
              </a:rPr>
              <a:t>работе</a:t>
            </a:r>
            <a:r>
              <a:rPr lang="de-DE" altLang="ru-RU" dirty="0">
                <a:solidFill>
                  <a:srgbClr val="000000"/>
                </a:solidFill>
              </a:rPr>
              <a:t> - в </a:t>
            </a:r>
            <a:r>
              <a:rPr lang="de-DE" altLang="ru-RU" dirty="0" err="1">
                <a:solidFill>
                  <a:srgbClr val="000000"/>
                </a:solidFill>
              </a:rPr>
              <a:t>нравоучении</a:t>
            </a:r>
            <a:r>
              <a:rPr lang="de-DE" altLang="ru-RU" dirty="0">
                <a:solidFill>
                  <a:srgbClr val="000000"/>
                </a:solidFill>
              </a:rPr>
              <a:t> и </a:t>
            </a:r>
            <a:r>
              <a:rPr lang="de-DE" altLang="ru-RU" dirty="0" err="1">
                <a:solidFill>
                  <a:srgbClr val="000000"/>
                </a:solidFill>
              </a:rPr>
              <a:t>назидании</a:t>
            </a:r>
            <a:r>
              <a:rPr lang="de-DE" altLang="ru-RU" dirty="0">
                <a:solidFill>
                  <a:srgbClr val="000000"/>
                </a:solidFill>
              </a:rPr>
              <a:t>.</a:t>
            </a:r>
          </a:p>
          <a:p>
            <a:pPr marL="503238" indent="-431800" algn="l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sz="1200" dirty="0" err="1">
                <a:solidFill>
                  <a:srgbClr val="000000"/>
                </a:solidFill>
              </a:rPr>
              <a:t>Поведенческий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трансфер</a:t>
            </a:r>
            <a:r>
              <a:rPr lang="de-DE" altLang="ru-RU" sz="120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>
                <a:solidFill>
                  <a:srgbClr val="000000"/>
                </a:solidFill>
              </a:rPr>
              <a:t>(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идентификация</a:t>
            </a:r>
            <a:r>
              <a:rPr lang="de-DE" altLang="ru-RU" sz="1200" b="0" i="0" dirty="0">
                <a:solidFill>
                  <a:srgbClr val="000000"/>
                </a:solidFill>
              </a:rPr>
              <a:t> с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агрессором</a:t>
            </a:r>
            <a:r>
              <a:rPr lang="de-DE" altLang="ru-RU" sz="1200" b="0" i="0" dirty="0">
                <a:solidFill>
                  <a:srgbClr val="000000"/>
                </a:solidFill>
              </a:rPr>
              <a:t>)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характеризует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формирование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черт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ролевого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поведения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качеств</a:t>
            </a:r>
            <a:r>
              <a:rPr lang="de-DE" altLang="ru-RU" sz="1200" b="0" i="0" dirty="0">
                <a:solidFill>
                  <a:srgbClr val="000000"/>
                </a:solidFill>
              </a:rPr>
              <a:t>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присущих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воспитанникам</a:t>
            </a:r>
            <a:r>
              <a:rPr lang="de-DE" altLang="ru-RU" sz="1200" b="0" i="0" dirty="0">
                <a:solidFill>
                  <a:srgbClr val="000000"/>
                </a:solidFill>
              </a:rPr>
              <a:t>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учащимся</a:t>
            </a:r>
            <a:r>
              <a:rPr lang="de-DE" altLang="ru-RU" sz="1200" b="0" i="0" dirty="0">
                <a:solidFill>
                  <a:srgbClr val="000000"/>
                </a:solidFill>
              </a:rPr>
              <a:t>.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Ненормативное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поведение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учащихся</a:t>
            </a:r>
            <a:r>
              <a:rPr lang="de-DE" altLang="ru-RU" sz="1200" b="0" i="0" dirty="0">
                <a:solidFill>
                  <a:srgbClr val="000000"/>
                </a:solidFill>
              </a:rPr>
              <a:t>: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агрессивность</a:t>
            </a:r>
            <a:r>
              <a:rPr lang="de-DE" altLang="ru-RU" sz="1200" b="0" i="0" dirty="0">
                <a:solidFill>
                  <a:srgbClr val="000000"/>
                </a:solidFill>
              </a:rPr>
              <a:t>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враждебность</a:t>
            </a:r>
            <a:r>
              <a:rPr lang="de-DE" altLang="ru-RU" sz="1200" b="0" i="0" dirty="0">
                <a:solidFill>
                  <a:srgbClr val="000000"/>
                </a:solidFill>
              </a:rPr>
              <a:t>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грубость</a:t>
            </a:r>
            <a:r>
              <a:rPr lang="de-DE" altLang="ru-RU" sz="1200" b="0" i="0" dirty="0">
                <a:solidFill>
                  <a:srgbClr val="000000"/>
                </a:solidFill>
              </a:rPr>
              <a:t>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эмоциональная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неустойчивость</a:t>
            </a:r>
            <a:r>
              <a:rPr lang="de-DE" altLang="ru-RU" sz="1200" b="0" i="0" dirty="0">
                <a:solidFill>
                  <a:srgbClr val="000000"/>
                </a:solidFill>
              </a:rPr>
              <a:t> -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переносится</a:t>
            </a:r>
            <a:r>
              <a:rPr lang="de-DE" altLang="ru-RU" sz="1200" b="0" i="0" dirty="0">
                <a:solidFill>
                  <a:srgbClr val="000000"/>
                </a:solidFill>
              </a:rPr>
              <a:t>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проецируется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на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профессиональное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поведение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педагога</a:t>
            </a:r>
            <a:r>
              <a:rPr lang="de-DE" altLang="ru-RU" sz="1200" b="0" i="0" dirty="0">
                <a:solidFill>
                  <a:srgbClr val="000000"/>
                </a:solidFill>
              </a:rPr>
              <a:t>,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он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присваивает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отдельные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проявления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отклоняющегося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поведения</a:t>
            </a:r>
            <a:r>
              <a:rPr lang="de-DE" altLang="ru-RU" sz="1200" b="0" i="0" dirty="0">
                <a:solidFill>
                  <a:srgbClr val="000000"/>
                </a:solidFill>
              </a:rPr>
              <a:t>. </a:t>
            </a:r>
          </a:p>
          <a:p>
            <a:pPr marL="503238" indent="-431800" algn="l">
              <a:buClr>
                <a:srgbClr val="99284C"/>
              </a:buClr>
              <a:buSzPct val="7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de-DE" altLang="ru-RU" sz="1200" b="0" i="0" dirty="0">
              <a:solidFill>
                <a:srgbClr val="000000"/>
              </a:solidFill>
            </a:endParaRPr>
          </a:p>
          <a:p>
            <a:pPr marL="503238" indent="-431800" algn="l">
              <a:buClr>
                <a:srgbClr val="99284C"/>
              </a:buClr>
              <a:buSzPct val="75000"/>
              <a:buFont typeface="Wingdings" panose="05000000000000000000" pitchFamily="2" charset="2"/>
              <a:buChar char="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sz="1200" dirty="0" err="1">
                <a:solidFill>
                  <a:srgbClr val="000000"/>
                </a:solidFill>
              </a:rPr>
              <a:t>Ролевой</a:t>
            </a:r>
            <a:r>
              <a:rPr lang="de-DE" altLang="ru-RU" sz="1200" dirty="0">
                <a:solidFill>
                  <a:srgbClr val="000000"/>
                </a:solidFill>
              </a:rPr>
              <a:t> </a:t>
            </a:r>
            <a:r>
              <a:rPr lang="de-DE" altLang="ru-RU" sz="1200" dirty="0" err="1">
                <a:solidFill>
                  <a:srgbClr val="000000"/>
                </a:solidFill>
              </a:rPr>
              <a:t>экспансионизм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проявляется</a:t>
            </a:r>
            <a:r>
              <a:rPr lang="de-DE" altLang="ru-RU" sz="1200" b="0" i="0" dirty="0">
                <a:solidFill>
                  <a:srgbClr val="000000"/>
                </a:solidFill>
              </a:rPr>
              <a:t> в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тотальной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погруженности</a:t>
            </a:r>
            <a:r>
              <a:rPr lang="de-DE" altLang="ru-RU" sz="1200" b="0" i="0" dirty="0">
                <a:solidFill>
                  <a:srgbClr val="000000"/>
                </a:solidFill>
              </a:rPr>
              <a:t> в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профессию</a:t>
            </a:r>
            <a:r>
              <a:rPr lang="de-DE" altLang="ru-RU" sz="1200" b="0" i="0" dirty="0">
                <a:solidFill>
                  <a:srgbClr val="000000"/>
                </a:solidFill>
              </a:rPr>
              <a:t>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фиксации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на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собственных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педагогических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проблемах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трудностях</a:t>
            </a:r>
            <a:r>
              <a:rPr lang="de-DE" altLang="ru-RU" sz="1200" b="0" i="0" dirty="0">
                <a:solidFill>
                  <a:srgbClr val="000000"/>
                </a:solidFill>
              </a:rPr>
              <a:t>, в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неспособности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нежелании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понять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другого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человека</a:t>
            </a:r>
            <a:r>
              <a:rPr lang="de-DE" altLang="ru-RU" sz="1200" b="0" i="0" dirty="0">
                <a:solidFill>
                  <a:srgbClr val="000000"/>
                </a:solidFill>
              </a:rPr>
              <a:t>, в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преобладании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обвинительных</a:t>
            </a:r>
            <a:r>
              <a:rPr lang="de-DE" altLang="ru-RU" sz="1200" b="0" i="0" dirty="0">
                <a:solidFill>
                  <a:srgbClr val="000000"/>
                </a:solidFill>
              </a:rPr>
              <a:t> и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назидательных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высказываний</a:t>
            </a:r>
            <a:r>
              <a:rPr lang="de-DE" altLang="ru-RU" sz="1200" b="0" i="0" dirty="0">
                <a:solidFill>
                  <a:srgbClr val="000000"/>
                </a:solidFill>
              </a:rPr>
              <a:t>,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безапелляционных</a:t>
            </a:r>
            <a:r>
              <a:rPr lang="de-DE" altLang="ru-RU" sz="1200" b="0" i="0" dirty="0">
                <a:solidFill>
                  <a:srgbClr val="000000"/>
                </a:solidFill>
              </a:rPr>
              <a:t> </a:t>
            </a:r>
            <a:r>
              <a:rPr lang="de-DE" altLang="ru-RU" sz="1200" b="0" i="0" dirty="0" err="1">
                <a:solidFill>
                  <a:srgbClr val="000000"/>
                </a:solidFill>
              </a:rPr>
              <a:t>суждений</a:t>
            </a:r>
            <a:r>
              <a:rPr lang="de-DE" altLang="ru-RU" sz="1200" b="0" i="0" dirty="0">
                <a:solidFill>
                  <a:srgbClr val="000000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ru-RU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Профессиональная</a:t>
            </a:r>
            <a:r>
              <a:rPr lang="de-DE" alt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altLang="ru-RU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деформация</a:t>
            </a:r>
            <a:r>
              <a:rPr lang="de-DE" alt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altLang="ru-RU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педагога</a:t>
            </a:r>
            <a:r>
              <a:rPr lang="de-DE" alt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altLang="ru-RU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практически</a:t>
            </a:r>
            <a:r>
              <a:rPr lang="de-DE" alt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altLang="ru-RU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всегда</a:t>
            </a:r>
            <a:r>
              <a:rPr lang="de-DE" alt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altLang="ru-RU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сопровождается</a:t>
            </a:r>
            <a:r>
              <a:rPr lang="de-DE" alt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altLang="ru-RU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синдромом</a:t>
            </a:r>
            <a:r>
              <a:rPr lang="de-DE" alt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altLang="ru-RU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эмоционального</a:t>
            </a:r>
            <a:r>
              <a:rPr lang="de-DE" alt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altLang="ru-RU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выгорания</a:t>
            </a:r>
            <a:r>
              <a:rPr lang="de-DE" alt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CB05B-A7F3-4270-BE6E-0B32D4757BF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73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Предлагаем Вашему вниманию тест из 5-ти вопросов, который позволит определить развитие у Вас профессионального выгорания.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Вам предложены утверждения, с которыми Вы согласны (да), не согласны (нет), они верны в некоторых случаях (иногда).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Обработка результатов: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Каждый ответ "да"- 3 очка, "иногда"-2 очка, "нет"- 1 очко.</a:t>
            </a:r>
          </a:p>
          <a:p>
            <a:endParaRPr lang="ru-RU" dirty="0"/>
          </a:p>
          <a:p>
            <a:r>
              <a:rPr lang="ru-RU" dirty="0"/>
              <a:t>Интерпретация:</a:t>
            </a:r>
          </a:p>
          <a:p>
            <a:r>
              <a:rPr lang="ru-RU" dirty="0"/>
              <a:t>5-8 очков - Вы не подвержены синдрому эмоционального выгорания;</a:t>
            </a:r>
          </a:p>
          <a:p>
            <a:r>
              <a:rPr lang="ru-RU" dirty="0"/>
              <a:t>9-12 очков - идет формирование профессиональных деформаций в виде эмоционального выгорания;</a:t>
            </a:r>
          </a:p>
          <a:p>
            <a:r>
              <a:rPr lang="ru-RU" dirty="0"/>
              <a:t>13-15 очков - идет развитие синдрома эмоционального выгорания.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CB05B-A7F3-4270-BE6E-0B32D4757BF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16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ru-RU" sz="1200" b="1" dirty="0" err="1"/>
              <a:t>Способы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преодоления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профессиональных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деформаций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педагога</a:t>
            </a:r>
            <a:r>
              <a:rPr lang="de-DE" altLang="ru-RU" sz="1200" dirty="0"/>
              <a:t>:</a:t>
            </a:r>
          </a:p>
          <a:p>
            <a:r>
              <a:rPr lang="de-DE" altLang="ru-RU" sz="1200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de-DE" altLang="ru-RU" sz="1200" dirty="0" err="1"/>
              <a:t>Повышение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компетентности</a:t>
            </a:r>
            <a:r>
              <a:rPr lang="de-DE" altLang="ru-RU" sz="1200" dirty="0"/>
              <a:t> (</a:t>
            </a:r>
            <a:r>
              <a:rPr lang="de-DE" altLang="ru-RU" sz="1200" dirty="0" err="1"/>
              <a:t>социальной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психологической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общепедагогической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предметной</a:t>
            </a:r>
            <a:r>
              <a:rPr lang="de-DE" altLang="ru-RU" sz="1200" dirty="0"/>
              <a:t>).</a:t>
            </a:r>
            <a:r>
              <a:rPr lang="ru-RU" altLang="ru-RU" sz="1200" dirty="0"/>
              <a:t> Позволяет расширить вариативность моделей педагогической деятельности, методов и способов осуществления профессиональной деятельности, что может способствовать улучшению профессиональных навыков, снижению рисков развития психической ригидности педагога. </a:t>
            </a:r>
            <a:endParaRPr lang="de-DE" altLang="ru-RU" sz="1200" dirty="0"/>
          </a:p>
          <a:p>
            <a:pPr marL="228600" indent="-228600">
              <a:buFont typeface="+mj-lt"/>
              <a:buAutoNum type="arabicPeriod"/>
            </a:pPr>
            <a:r>
              <a:rPr lang="de-DE" altLang="ru-RU" sz="1200" dirty="0" err="1"/>
              <a:t>Диагностика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профессиональных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деформаций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на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ранней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стадии</a:t>
            </a:r>
            <a:r>
              <a:rPr lang="de-DE" altLang="ru-RU" sz="1200" dirty="0"/>
              <a:t> и </a:t>
            </a:r>
            <a:r>
              <a:rPr lang="de-DE" altLang="ru-RU" sz="1200" dirty="0" err="1"/>
              <a:t>разработка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программ</a:t>
            </a:r>
            <a:r>
              <a:rPr lang="de-DE" altLang="ru-RU" sz="1200" dirty="0"/>
              <a:t> и </a:t>
            </a:r>
            <a:r>
              <a:rPr lang="de-DE" altLang="ru-RU" sz="1200" dirty="0" err="1"/>
              <a:t>путей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по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их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преодолению</a:t>
            </a:r>
            <a:r>
              <a:rPr lang="de-DE" altLang="ru-RU" sz="1200" dirty="0"/>
              <a:t>.</a:t>
            </a:r>
            <a:r>
              <a:rPr lang="ru-RU" altLang="ru-RU" sz="1200" dirty="0"/>
              <a:t> Чем длительнее происходит негативное воздействие, тем сложнее и грубее происходят изменения в личности педагога, тем сложнее поддается коррекции </a:t>
            </a:r>
            <a:r>
              <a:rPr lang="ru-RU" altLang="ru-RU" sz="1200" dirty="0" err="1"/>
              <a:t>проф.деформация</a:t>
            </a:r>
            <a:r>
              <a:rPr lang="ru-RU" altLang="ru-RU" sz="1200" dirty="0"/>
              <a:t>.</a:t>
            </a:r>
            <a:endParaRPr lang="de-DE" altLang="ru-RU" sz="1200" dirty="0"/>
          </a:p>
          <a:p>
            <a:pPr marL="228600" indent="-228600">
              <a:buFont typeface="+mj-lt"/>
              <a:buAutoNum type="arabicPeriod"/>
            </a:pPr>
            <a:r>
              <a:rPr lang="de-DE" altLang="ru-RU" sz="1200" dirty="0" err="1"/>
              <a:t>Прохождение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тренингов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личностного</a:t>
            </a:r>
            <a:r>
              <a:rPr lang="de-DE" altLang="ru-RU" sz="1200" dirty="0"/>
              <a:t> и </a:t>
            </a:r>
            <a:r>
              <a:rPr lang="de-DE" altLang="ru-RU" sz="1200" dirty="0" err="1"/>
              <a:t>профессионального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роста</a:t>
            </a:r>
            <a:r>
              <a:rPr lang="de-DE" altLang="ru-RU" sz="1200" dirty="0"/>
              <a:t>, с </a:t>
            </a:r>
            <a:r>
              <a:rPr lang="de-DE" altLang="ru-RU" sz="1200" dirty="0" err="1"/>
              <a:t>целью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смены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социальных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ролей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сброс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агрессии</a:t>
            </a:r>
            <a:r>
              <a:rPr lang="de-DE" altLang="ru-RU" sz="1200" dirty="0"/>
              <a:t>.</a:t>
            </a:r>
            <a:r>
              <a:rPr lang="ru-RU" altLang="ru-RU" sz="1200" dirty="0"/>
              <a:t> Тренинги могут способствовать развитию новых навыков, способствуют развитию гибкости мышления и поведения, отследить трудности в общении, которых не замечали в детском коллективе, возможность получить обратную связь от других участников тренинга. </a:t>
            </a:r>
            <a:endParaRPr lang="de-DE" altLang="ru-RU" sz="1200" dirty="0"/>
          </a:p>
          <a:p>
            <a:pPr marL="228600" indent="-228600">
              <a:buFont typeface="+mj-lt"/>
              <a:buAutoNum type="arabicPeriod"/>
            </a:pPr>
            <a:r>
              <a:rPr lang="de-DE" altLang="ru-RU" sz="1200" dirty="0" err="1"/>
              <a:t>Рефлексия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профессиональной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биографии</a:t>
            </a:r>
            <a:r>
              <a:rPr lang="ru-RU" altLang="ru-RU" sz="1200" dirty="0"/>
              <a:t> </a:t>
            </a:r>
            <a:r>
              <a:rPr lang="de-DE" altLang="ru-RU" sz="1200" dirty="0"/>
              <a:t>в </a:t>
            </a:r>
            <a:r>
              <a:rPr lang="de-DE" altLang="ru-RU" sz="1200" dirty="0" err="1"/>
              <a:t>ключе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дальнейшего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личностного</a:t>
            </a:r>
            <a:r>
              <a:rPr lang="de-DE" altLang="ru-RU" sz="1200" dirty="0"/>
              <a:t> и </a:t>
            </a:r>
            <a:r>
              <a:rPr lang="de-DE" altLang="ru-RU" sz="1200" dirty="0" err="1"/>
              <a:t>профессионального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роста</a:t>
            </a:r>
            <a:r>
              <a:rPr lang="de-DE" altLang="ru-RU" sz="1200" dirty="0"/>
              <a:t>.</a:t>
            </a:r>
            <a:r>
              <a:rPr lang="ru-RU" altLang="ru-RU" sz="1200" dirty="0"/>
              <a:t> Рефлексия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позволяет осознавать свои затруднения, находить способы работы с ними.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Рефлексия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лежит в основе инновационной практики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педагога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его самовосприятия себя как педагога, профессионала, личность.</a:t>
            </a:r>
            <a:endParaRPr lang="de-DE" altLang="ru-RU" sz="1200" dirty="0"/>
          </a:p>
          <a:p>
            <a:pPr marL="228600" indent="-228600" algn="l"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b="0" i="0" dirty="0" err="1">
                <a:solidFill>
                  <a:srgbClr val="000000"/>
                </a:solidFill>
              </a:rPr>
              <a:t>Овладение</a:t>
            </a:r>
            <a:r>
              <a:rPr lang="de-DE" altLang="ru-RU" b="0" i="0" dirty="0">
                <a:solidFill>
                  <a:srgbClr val="000000"/>
                </a:solidFill>
              </a:rPr>
              <a:t>   </a:t>
            </a:r>
            <a:r>
              <a:rPr lang="de-DE" altLang="ru-RU" b="0" i="0" dirty="0" err="1">
                <a:solidFill>
                  <a:srgbClr val="000000"/>
                </a:solidFill>
              </a:rPr>
              <a:t>приемами</a:t>
            </a:r>
            <a:r>
              <a:rPr lang="de-DE" altLang="ru-RU" b="0" i="0" dirty="0">
                <a:solidFill>
                  <a:srgbClr val="000000"/>
                </a:solidFill>
              </a:rPr>
              <a:t>,   </a:t>
            </a:r>
            <a:r>
              <a:rPr lang="de-DE" altLang="ru-RU" b="0" i="0" dirty="0" err="1">
                <a:solidFill>
                  <a:srgbClr val="000000"/>
                </a:solidFill>
              </a:rPr>
              <a:t>способами</a:t>
            </a:r>
            <a:r>
              <a:rPr lang="de-DE" altLang="ru-RU" b="0" i="0" dirty="0">
                <a:solidFill>
                  <a:srgbClr val="000000"/>
                </a:solidFill>
              </a:rPr>
              <a:t>   </a:t>
            </a:r>
            <a:r>
              <a:rPr lang="de-DE" altLang="ru-RU" b="0" i="0" dirty="0" err="1">
                <a:solidFill>
                  <a:srgbClr val="000000"/>
                </a:solidFill>
              </a:rPr>
              <a:t>саморегуляции</a:t>
            </a:r>
            <a:r>
              <a:rPr lang="de-DE" altLang="ru-RU" b="0" i="0" dirty="0">
                <a:solidFill>
                  <a:srgbClr val="000000"/>
                </a:solidFill>
              </a:rPr>
              <a:t>   </a:t>
            </a:r>
            <a:r>
              <a:rPr lang="de-DE" altLang="ru-RU" b="0" i="0" dirty="0" err="1">
                <a:solidFill>
                  <a:srgbClr val="000000"/>
                </a:solidFill>
              </a:rPr>
              <a:t>эмоционально-волевой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сферы</a:t>
            </a:r>
            <a:r>
              <a:rPr lang="de-DE" altLang="ru-RU" b="0" i="0" dirty="0">
                <a:solidFill>
                  <a:srgbClr val="000000"/>
                </a:solidFill>
              </a:rPr>
              <a:t> и </a:t>
            </a:r>
            <a:r>
              <a:rPr lang="de-DE" altLang="ru-RU" b="0" i="0" dirty="0" err="1">
                <a:solidFill>
                  <a:srgbClr val="000000"/>
                </a:solidFill>
              </a:rPr>
              <a:t>самоанализа</a:t>
            </a:r>
            <a:r>
              <a:rPr lang="de-DE" altLang="ru-RU" b="0" i="0" dirty="0">
                <a:solidFill>
                  <a:srgbClr val="000000"/>
                </a:solidFill>
              </a:rPr>
              <a:t>.</a:t>
            </a:r>
            <a:r>
              <a:rPr lang="ru-RU" altLang="ru-RU" b="0" i="0" dirty="0">
                <a:solidFill>
                  <a:srgbClr val="000000"/>
                </a:solidFill>
              </a:rPr>
              <a:t> Данные приемы позволяют лучше контролировать негативные эмоциональные реакции, поддерживать благоприятный настрой, устойчивость перед трудностями, улучшают отношения в профессиональном коллективе педагога, с детьми и их родителями. Саморегуляция и самоанализ помогут педагогу отделить «рабочее» и «личное», оставит работу на работе и личное дома.</a:t>
            </a:r>
            <a:endParaRPr lang="de-DE" altLang="ru-RU" b="0" i="0" dirty="0">
              <a:solidFill>
                <a:srgbClr val="000000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altLang="ru-RU" b="0" i="0" dirty="0" err="1">
                <a:solidFill>
                  <a:srgbClr val="000000"/>
                </a:solidFill>
              </a:rPr>
              <a:t>Использование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инновационных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форм</a:t>
            </a:r>
            <a:r>
              <a:rPr lang="de-DE" altLang="ru-RU" b="0" i="0" dirty="0">
                <a:solidFill>
                  <a:srgbClr val="000000"/>
                </a:solidFill>
              </a:rPr>
              <a:t> и </a:t>
            </a:r>
            <a:r>
              <a:rPr lang="de-DE" altLang="ru-RU" b="0" i="0" dirty="0" err="1">
                <a:solidFill>
                  <a:srgbClr val="000000"/>
                </a:solidFill>
              </a:rPr>
              <a:t>технологий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обучения</a:t>
            </a:r>
            <a:r>
              <a:rPr lang="de-DE" altLang="ru-RU" b="0" i="0" dirty="0">
                <a:solidFill>
                  <a:srgbClr val="000000"/>
                </a:solidFill>
              </a:rPr>
              <a:t>.</a:t>
            </a:r>
            <a:r>
              <a:rPr lang="ru-RU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Овладение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новыми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научно-познавательными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областями</a:t>
            </a:r>
            <a:r>
              <a:rPr lang="de-DE" altLang="ru-RU" b="0" i="0" dirty="0">
                <a:solidFill>
                  <a:srgbClr val="000000"/>
                </a:solidFill>
              </a:rPr>
              <a:t>.</a:t>
            </a:r>
            <a:r>
              <a:rPr lang="ru-RU" altLang="ru-RU" b="0" i="0" dirty="0">
                <a:solidFill>
                  <a:srgbClr val="000000"/>
                </a:solidFill>
              </a:rPr>
              <a:t> Что позволит оптимизировать, усовершенствовать рутинную работу педагога, освободить время для отдыха, восполнения сил, новых интересных для педагога проектов.</a:t>
            </a:r>
            <a:endParaRPr lang="de-DE" altLang="ru-RU" b="0" i="0" dirty="0">
              <a:solidFill>
                <a:srgbClr val="000000"/>
              </a:solidFill>
            </a:endParaRPr>
          </a:p>
          <a:p>
            <a:pPr marL="228600" indent="-228600" algn="l"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b="0" i="0" dirty="0" err="1">
                <a:solidFill>
                  <a:srgbClr val="000000"/>
                </a:solidFill>
              </a:rPr>
              <a:t>Участие</a:t>
            </a:r>
            <a:r>
              <a:rPr lang="de-DE" altLang="ru-RU" b="0" i="0" dirty="0">
                <a:solidFill>
                  <a:srgbClr val="000000"/>
                </a:solidFill>
              </a:rPr>
              <a:t> в </a:t>
            </a:r>
            <a:r>
              <a:rPr lang="de-DE" altLang="ru-RU" b="0" i="0" dirty="0" err="1">
                <a:solidFill>
                  <a:srgbClr val="000000"/>
                </a:solidFill>
              </a:rPr>
              <a:t>различных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конкурсах</a:t>
            </a:r>
            <a:r>
              <a:rPr lang="de-DE" altLang="ru-RU" b="0" i="0" dirty="0">
                <a:solidFill>
                  <a:srgbClr val="000000"/>
                </a:solidFill>
              </a:rPr>
              <a:t>, </a:t>
            </a:r>
            <a:r>
              <a:rPr lang="de-DE" altLang="ru-RU" b="0" i="0" dirty="0" err="1">
                <a:solidFill>
                  <a:srgbClr val="000000"/>
                </a:solidFill>
              </a:rPr>
              <a:t>олимпиадах</a:t>
            </a:r>
            <a:r>
              <a:rPr lang="de-DE" altLang="ru-RU" b="0" i="0" dirty="0">
                <a:solidFill>
                  <a:srgbClr val="000000"/>
                </a:solidFill>
              </a:rPr>
              <a:t>, </a:t>
            </a:r>
            <a:r>
              <a:rPr lang="de-DE" altLang="ru-RU" b="0" i="0" dirty="0" err="1">
                <a:solidFill>
                  <a:srgbClr val="000000"/>
                </a:solidFill>
              </a:rPr>
              <a:t>смотрах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профессиональных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достижений</a:t>
            </a:r>
            <a:r>
              <a:rPr lang="de-DE" altLang="ru-RU" b="0" i="0" dirty="0">
                <a:solidFill>
                  <a:srgbClr val="000000"/>
                </a:solidFill>
              </a:rPr>
              <a:t> и </a:t>
            </a:r>
            <a:r>
              <a:rPr lang="de-DE" altLang="ru-RU" b="0" i="0" dirty="0" err="1">
                <a:solidFill>
                  <a:srgbClr val="000000"/>
                </a:solidFill>
              </a:rPr>
              <a:t>тд</a:t>
            </a:r>
            <a:r>
              <a:rPr lang="de-DE" altLang="ru-RU" b="0" i="0" dirty="0">
                <a:solidFill>
                  <a:srgbClr val="000000"/>
                </a:solidFill>
              </a:rPr>
              <a:t>.</a:t>
            </a:r>
            <a:r>
              <a:rPr lang="ru-RU" altLang="ru-RU" b="0" i="0" dirty="0">
                <a:solidFill>
                  <a:srgbClr val="000000"/>
                </a:solidFill>
              </a:rPr>
              <a:t> Позволяет педагогу проявить себя, получить необходимое признание, почувствовать себя частью </a:t>
            </a:r>
            <a:r>
              <a:rPr lang="ru-RU" altLang="ru-RU" b="0" i="0">
                <a:solidFill>
                  <a:srgbClr val="000000"/>
                </a:solidFill>
              </a:rPr>
              <a:t>большого сообщества </a:t>
            </a:r>
            <a:r>
              <a:rPr lang="ru-RU" altLang="ru-RU" b="0" i="0" dirty="0">
                <a:solidFill>
                  <a:srgbClr val="000000"/>
                </a:solidFill>
              </a:rPr>
              <a:t>педагогов, получить их поддержку и одобрение.</a:t>
            </a:r>
            <a:endParaRPr lang="de-DE" altLang="ru-RU" b="0" i="0" dirty="0">
              <a:solidFill>
                <a:srgbClr val="000000"/>
              </a:solidFill>
            </a:endParaRPr>
          </a:p>
          <a:p>
            <a:pPr marL="228600" indent="-228600" algn="l"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de-DE" altLang="ru-RU" b="0" i="0" dirty="0" err="1">
                <a:solidFill>
                  <a:srgbClr val="000000"/>
                </a:solidFill>
              </a:rPr>
              <a:t>Индивидуальная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работа</a:t>
            </a:r>
            <a:r>
              <a:rPr lang="de-DE" altLang="ru-RU" b="0" i="0" dirty="0">
                <a:solidFill>
                  <a:srgbClr val="000000"/>
                </a:solidFill>
              </a:rPr>
              <a:t> с </a:t>
            </a:r>
            <a:r>
              <a:rPr lang="de-DE" altLang="ru-RU" b="0" i="0" dirty="0" err="1">
                <a:solidFill>
                  <a:srgbClr val="000000"/>
                </a:solidFill>
              </a:rPr>
              <a:t>психологом</a:t>
            </a:r>
            <a:r>
              <a:rPr lang="de-DE" altLang="ru-RU" b="0" i="0" dirty="0">
                <a:solidFill>
                  <a:srgbClr val="000000"/>
                </a:solidFill>
              </a:rPr>
              <a:t> в </a:t>
            </a:r>
            <a:r>
              <a:rPr lang="de-DE" altLang="ru-RU" b="0" i="0" dirty="0" err="1">
                <a:solidFill>
                  <a:srgbClr val="000000"/>
                </a:solidFill>
              </a:rPr>
              <a:t>форме</a:t>
            </a:r>
            <a:r>
              <a:rPr lang="de-DE" altLang="ru-RU" b="0" i="0" dirty="0">
                <a:solidFill>
                  <a:srgbClr val="000000"/>
                </a:solidFill>
              </a:rPr>
              <a:t> </a:t>
            </a:r>
            <a:r>
              <a:rPr lang="de-DE" altLang="ru-RU" b="0" i="0" dirty="0" err="1">
                <a:solidFill>
                  <a:srgbClr val="000000"/>
                </a:solidFill>
              </a:rPr>
              <a:t>консультирования</a:t>
            </a:r>
            <a:r>
              <a:rPr lang="de-DE" altLang="ru-RU" b="0" i="0" dirty="0">
                <a:solidFill>
                  <a:srgbClr val="000000"/>
                </a:solidFill>
              </a:rPr>
              <a:t>,  </a:t>
            </a:r>
            <a:r>
              <a:rPr lang="de-DE" altLang="ru-RU" b="0" i="0" dirty="0" err="1">
                <a:solidFill>
                  <a:srgbClr val="000000"/>
                </a:solidFill>
              </a:rPr>
              <a:t>психотерапии</a:t>
            </a:r>
            <a:r>
              <a:rPr lang="de-DE" altLang="ru-RU" b="0" i="0" dirty="0">
                <a:solidFill>
                  <a:srgbClr val="000000"/>
                </a:solidFill>
              </a:rPr>
              <a:t>, </a:t>
            </a:r>
            <a:r>
              <a:rPr lang="de-DE" altLang="ru-RU" b="0" i="0" dirty="0" err="1">
                <a:solidFill>
                  <a:srgbClr val="000000"/>
                </a:solidFill>
              </a:rPr>
              <a:t>психокоррекции</a:t>
            </a:r>
            <a:r>
              <a:rPr lang="de-DE" altLang="ru-RU" b="0" i="0" dirty="0">
                <a:solidFill>
                  <a:srgbClr val="000000"/>
                </a:solidFill>
              </a:rPr>
              <a:t>. </a:t>
            </a:r>
            <a:r>
              <a:rPr lang="ru-RU" altLang="ru-RU" b="0" i="0" dirty="0">
                <a:solidFill>
                  <a:srgbClr val="000000"/>
                </a:solidFill>
              </a:rPr>
              <a:t>Профессиональная помощь даст ресурс, который не виден на первый взгляд, позволит осознать имеющиеся трудности и успехи, повысить личностную и профессиональную рефлексию педагога, повысить уровень психологического благополучия педагога.</a:t>
            </a:r>
            <a:endParaRPr lang="de-DE" altLang="ru-RU" b="0" i="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CB05B-A7F3-4270-BE6E-0B32D4757BF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268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ru-RU" sz="1200" b="1" dirty="0" err="1"/>
              <a:t>Комплексная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профилактика</a:t>
            </a:r>
            <a:r>
              <a:rPr lang="de-DE" altLang="ru-RU" sz="1200" b="1" dirty="0"/>
              <a:t> и </a:t>
            </a:r>
            <a:r>
              <a:rPr lang="de-DE" altLang="ru-RU" sz="1200" b="1" dirty="0" err="1"/>
              <a:t>коррекция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процесса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профессиональной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деформации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личности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педагога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должна</a:t>
            </a:r>
            <a:r>
              <a:rPr lang="de-DE" altLang="ru-RU" sz="1200" b="1" dirty="0"/>
              <a:t> </a:t>
            </a:r>
            <a:r>
              <a:rPr lang="de-DE" altLang="ru-RU" sz="1200" b="1" dirty="0" err="1"/>
              <a:t>включать</a:t>
            </a:r>
            <a:r>
              <a:rPr lang="de-DE" altLang="ru-RU" sz="1200" b="1" dirty="0"/>
              <a:t> 4 </a:t>
            </a:r>
            <a:r>
              <a:rPr lang="de-DE" altLang="ru-RU" sz="1200" b="1" dirty="0" err="1"/>
              <a:t>уровня</a:t>
            </a:r>
            <a:r>
              <a:rPr lang="de-DE" altLang="ru-RU" sz="1200" b="1" dirty="0"/>
              <a:t>:</a:t>
            </a:r>
          </a:p>
          <a:p>
            <a:endParaRPr lang="de-DE" altLang="ru-RU" sz="1200" b="1" dirty="0"/>
          </a:p>
          <a:p>
            <a:r>
              <a:rPr lang="de-DE" altLang="ru-RU" sz="1200" dirty="0"/>
              <a:t>1.       </a:t>
            </a:r>
            <a:r>
              <a:rPr lang="de-DE" altLang="ru-RU" sz="1200" b="1" dirty="0"/>
              <a:t>  </a:t>
            </a:r>
            <a:r>
              <a:rPr lang="de-DE" altLang="ru-RU" sz="1200" b="1" i="1" dirty="0" err="1"/>
              <a:t>Телесный</a:t>
            </a:r>
            <a:r>
              <a:rPr lang="de-DE" altLang="ru-RU" sz="1200" b="1" i="1" dirty="0"/>
              <a:t> </a:t>
            </a:r>
          </a:p>
          <a:p>
            <a:r>
              <a:rPr lang="de-DE" altLang="ru-RU" sz="1200" dirty="0" err="1"/>
              <a:t>Занятия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спортом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снятие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мышечного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напряжения</a:t>
            </a:r>
            <a:r>
              <a:rPr lang="de-DE" altLang="ru-RU" sz="1200" dirty="0"/>
              <a:t>,  </a:t>
            </a:r>
            <a:r>
              <a:rPr lang="de-DE" altLang="ru-RU" sz="1200" dirty="0" err="1"/>
              <a:t>усталости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головной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боли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бессонницы</a:t>
            </a:r>
            <a:r>
              <a:rPr lang="de-DE" altLang="ru-RU" sz="1200" dirty="0"/>
              <a:t> и </a:t>
            </a:r>
            <a:r>
              <a:rPr lang="de-DE" altLang="ru-RU" sz="1200" dirty="0" err="1"/>
              <a:t>т.д</a:t>
            </a:r>
            <a:r>
              <a:rPr lang="de-DE" altLang="ru-RU" sz="1200" dirty="0"/>
              <a:t>.</a:t>
            </a:r>
          </a:p>
          <a:p>
            <a:r>
              <a:rPr lang="de-DE" altLang="ru-RU" sz="1200" dirty="0"/>
              <a:t>2.     </a:t>
            </a:r>
            <a:r>
              <a:rPr lang="de-DE" altLang="ru-RU" sz="1200" i="1" dirty="0"/>
              <a:t>    </a:t>
            </a:r>
            <a:r>
              <a:rPr lang="de-DE" altLang="ru-RU" sz="1200" b="1" i="1" dirty="0" err="1"/>
              <a:t>Эмоциональный</a:t>
            </a:r>
            <a:endParaRPr lang="de-DE" altLang="ru-RU" sz="1200" b="1" i="1" dirty="0"/>
          </a:p>
          <a:p>
            <a:r>
              <a:rPr lang="de-DE" altLang="ru-RU" sz="1200" dirty="0"/>
              <a:t> </a:t>
            </a:r>
            <a:r>
              <a:rPr lang="de-DE" altLang="ru-RU" sz="1200" dirty="0" err="1"/>
              <a:t>Снятие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эмоционального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напряжения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снижение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уровня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беспокойства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тревожности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подавленности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апатии</a:t>
            </a:r>
            <a:r>
              <a:rPr lang="de-DE" altLang="ru-RU" sz="1200" dirty="0"/>
              <a:t>.</a:t>
            </a:r>
          </a:p>
          <a:p>
            <a:r>
              <a:rPr lang="de-DE" altLang="ru-RU" sz="1200" dirty="0"/>
              <a:t>3. </a:t>
            </a:r>
            <a:r>
              <a:rPr lang="de-DE" altLang="ru-RU" sz="1200" b="1" dirty="0"/>
              <a:t>       </a:t>
            </a:r>
            <a:r>
              <a:rPr lang="de-DE" altLang="ru-RU" sz="1200" b="1" i="1" dirty="0"/>
              <a:t> </a:t>
            </a:r>
            <a:r>
              <a:rPr lang="de-DE" altLang="ru-RU" sz="1200" b="1" i="1" dirty="0" err="1"/>
              <a:t>Смысловой</a:t>
            </a:r>
            <a:r>
              <a:rPr lang="de-DE" altLang="ru-RU" sz="1200" b="1" i="1" dirty="0"/>
              <a:t> (</a:t>
            </a:r>
            <a:r>
              <a:rPr lang="de-DE" altLang="ru-RU" sz="1200" b="1" i="1" dirty="0" err="1"/>
              <a:t>рациональный</a:t>
            </a:r>
            <a:r>
              <a:rPr lang="de-DE" altLang="ru-RU" sz="1200" b="1" i="1" dirty="0"/>
              <a:t>)</a:t>
            </a:r>
            <a:r>
              <a:rPr lang="de-DE" altLang="ru-RU" sz="1200" dirty="0"/>
              <a:t> </a:t>
            </a:r>
          </a:p>
          <a:p>
            <a:r>
              <a:rPr lang="de-DE" altLang="ru-RU" sz="1200" dirty="0" err="1"/>
              <a:t>Переосмысление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своей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профессиональной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деятельности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снятие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негативного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отношения</a:t>
            </a:r>
            <a:r>
              <a:rPr lang="de-DE" altLang="ru-RU" sz="1200" dirty="0"/>
              <a:t> к </a:t>
            </a:r>
            <a:r>
              <a:rPr lang="de-DE" altLang="ru-RU" sz="1200" dirty="0" err="1"/>
              <a:t>своей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работе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формирование</a:t>
            </a:r>
            <a:r>
              <a:rPr lang="de-DE" altLang="ru-RU" sz="1200" dirty="0"/>
              <a:t>/</a:t>
            </a:r>
            <a:r>
              <a:rPr lang="de-DE" altLang="ru-RU" sz="1200" dirty="0" err="1"/>
              <a:t>реконструкция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позитивного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образа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учителя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улучшение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самопонимания</a:t>
            </a:r>
            <a:r>
              <a:rPr lang="de-DE" altLang="ru-RU" sz="1200" dirty="0"/>
              <a:t> и </a:t>
            </a:r>
            <a:r>
              <a:rPr lang="de-DE" altLang="ru-RU" sz="1200" dirty="0" err="1"/>
              <a:t>самопринятия</a:t>
            </a:r>
            <a:r>
              <a:rPr lang="de-DE" altLang="ru-RU" sz="1200" dirty="0"/>
              <a:t>.</a:t>
            </a:r>
          </a:p>
          <a:p>
            <a:r>
              <a:rPr lang="de-DE" altLang="ru-RU" sz="1200" dirty="0"/>
              <a:t>4.       </a:t>
            </a:r>
            <a:r>
              <a:rPr lang="de-DE" altLang="ru-RU" sz="1200" b="1" dirty="0"/>
              <a:t> </a:t>
            </a:r>
            <a:r>
              <a:rPr lang="de-DE" altLang="ru-RU" sz="1200" b="1" i="1" dirty="0"/>
              <a:t> </a:t>
            </a:r>
            <a:r>
              <a:rPr lang="de-DE" altLang="ru-RU" sz="1200" b="1" i="1" dirty="0" err="1"/>
              <a:t>Поведенческий</a:t>
            </a:r>
            <a:r>
              <a:rPr lang="de-DE" altLang="ru-RU" sz="1200" b="1" i="1" dirty="0"/>
              <a:t> </a:t>
            </a:r>
          </a:p>
          <a:p>
            <a:r>
              <a:rPr lang="de-DE" altLang="ru-RU" sz="1200" dirty="0" err="1"/>
              <a:t>Устранение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стереотипов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профессиональных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действий</a:t>
            </a:r>
            <a:r>
              <a:rPr lang="de-DE" altLang="ru-RU" sz="1200" dirty="0"/>
              <a:t>, </a:t>
            </a:r>
            <a:r>
              <a:rPr lang="de-DE" altLang="ru-RU" sz="1200" dirty="0" err="1"/>
              <a:t>освоение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новых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более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адаптивных</a:t>
            </a:r>
            <a:r>
              <a:rPr lang="de-DE" altLang="ru-RU" sz="1200" dirty="0"/>
              <a:t> и </a:t>
            </a:r>
            <a:r>
              <a:rPr lang="de-DE" altLang="ru-RU" sz="1200" dirty="0" err="1"/>
              <a:t>результативных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форм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поведения</a:t>
            </a:r>
            <a:r>
              <a:rPr lang="de-DE" altLang="ru-RU" sz="1200" dirty="0"/>
              <a:t> </a:t>
            </a:r>
            <a:r>
              <a:rPr lang="de-DE" altLang="ru-RU" sz="1200" dirty="0" err="1"/>
              <a:t>на</a:t>
            </a:r>
            <a:r>
              <a:rPr lang="de-DE" altLang="ru-RU" sz="1200" dirty="0"/>
              <a:t> </a:t>
            </a:r>
            <a:r>
              <a:rPr lang="de-DE" altLang="ru-RU" sz="1200" dirty="0" err="1"/>
              <a:t>работе</a:t>
            </a:r>
            <a:r>
              <a:rPr lang="de-DE" altLang="ru-RU" sz="1200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CB05B-A7F3-4270-BE6E-0B32D4757BF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730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каждого из нас свой цикличный круг, собственный ритм жизни и движения. Мы, так или иначе, движемся по этому кругу, и выглядит он у каждого по-разному.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Наша жизнь выглядит как замкнутый круг — дом, семья, работа, проблемы, дети, и так далее.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мастер-класс будет полезен Вам, если Вы хотите: 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Повысить осознанность вашей жизни. 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Увидеть полную картину собственной жизни. 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Правильно расставить приоритеты в жизни. 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Определить правильное направление на качественные изменения Вашей жизни (цели, намерения, желания, мечты). 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Понять и научиться достигать свои истинные, а не навязанные цели. 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Умножить свою мотивацию на реализацию заветных желаний. 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Разрушить блоки и перепрограммировать свой сценарий на позитивные перемены.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Иногда мы понимаем, что в нашей жизни идет что-то не так, что мы движемся не в том направлении. То со здоровьем не так хорошо, то на работе не ладится. И как результат — опускаем руки и не хотим разбираться в чем причина. И только для тех, кто хочет взять свою жизнь под контроль, я хотела бы рассказать об очень интересном понятии, которое поможет изменить вашу жизнь. Это понятие — Колесо Жизни.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CB05B-A7F3-4270-BE6E-0B32D4757BF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012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такое колесо жизни?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Колесо Жизни представляет собой 8 секторов жизни, над которыми человек должен работать, чтобы быть в гармонии и чувствовать себя счастливым.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Колесо жизненного баланса помогает наглядно измерить уровень вашей удовлетворенности во всех сферах колеса баланса.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Оно помогает увидеть направление движения и позволяет ответить на вопрос: «Что мне нужно сделать прямо сейчас, чтобы приблизиться к своей идеальной жизни?».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CB05B-A7F3-4270-BE6E-0B32D4757BF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21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628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87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6189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627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749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271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108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86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0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50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69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10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400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49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88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69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B779F-9F69-4069-80C3-AD5F629CAA7F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9D696BF-8CDC-4FDB-B1CE-EEA2F4D4F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39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3E70EA-6D77-4332-901E-AC2BE18DE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09" y="1306286"/>
            <a:ext cx="10541725" cy="289995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4000" b="1" i="1" dirty="0"/>
              <a:t>Деформация в профессиональной деятельности педагогов: </a:t>
            </a:r>
            <a:br>
              <a:rPr lang="ru-RU" sz="4000" b="1" i="1" dirty="0"/>
            </a:br>
            <a:r>
              <a:rPr lang="ru-RU" sz="3100" b="1" i="1" dirty="0"/>
              <a:t>Психологические аспекты и факторы, оказывающие влияние на развитие профессиональной деформации педагога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4A8BDC1-8CAC-4993-B682-61D32BC18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0604" y="4764632"/>
            <a:ext cx="9447556" cy="1655762"/>
          </a:xfrm>
        </p:spPr>
        <p:txBody>
          <a:bodyPr/>
          <a:lstStyle/>
          <a:p>
            <a:r>
              <a:rPr lang="ru-RU" b="1" dirty="0"/>
              <a:t>Педагог-психолог МАДОУ Детский сад №36 Теплоухова Наталья Алексеевна ;</a:t>
            </a:r>
          </a:p>
          <a:p>
            <a:r>
              <a:rPr lang="ru-RU" b="1" dirty="0"/>
              <a:t>Педагог-психолог МАДОУ Детский сад №100</a:t>
            </a:r>
            <a:r>
              <a:rPr lang="en-US" b="1" dirty="0"/>
              <a:t> </a:t>
            </a:r>
            <a:r>
              <a:rPr lang="ru-RU" b="1" dirty="0"/>
              <a:t>Силиверстова Екатерина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583243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2C6D56-79F3-4A1B-A61C-A1CC9AE3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578499"/>
            <a:ext cx="7708071" cy="1063690"/>
          </a:xfrm>
        </p:spPr>
        <p:txBody>
          <a:bodyPr>
            <a:noAutofit/>
          </a:bodyPr>
          <a:lstStyle/>
          <a:p>
            <a:pPr algn="ctr">
              <a:lnSpc>
                <a:spcPts val="1470"/>
              </a:lnSpc>
            </a:pP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Этот мастер-класс будет полезен Вам, </a:t>
            </a:r>
            <a:b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 Вы хотите: 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D676FB-E39E-4BC0-B851-6BC798D91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576" y="1642189"/>
            <a:ext cx="10282334" cy="4637312"/>
          </a:xfrm>
        </p:spPr>
        <p:txBody>
          <a:bodyPr>
            <a:noAutofit/>
          </a:bodyPr>
          <a:lstStyle/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Повысить осознанность вашей жизни. 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Увидеть полную картину собственной жизни. 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Правильно расставить приоритеты в жизни. 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Определить правильное направление на качественные изменения Вашей жизни (цели, намерения, желания, мечты). 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Понять и научиться достигать свои истинные, а не навязанные цели. 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Умножить свою мотивацию на реализацию заветных желаний. 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ts val="147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Разрушить блоки и перепрограммировать свой сценарий на позитивные перемены.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731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F6AC1A-A443-46C1-8E0E-42A6351F2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163" y="369074"/>
            <a:ext cx="10273037" cy="675955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Упражнение: </a:t>
            </a:r>
            <a:r>
              <a:rPr lang="ru-RU" sz="2800" b="1" i="1" dirty="0"/>
              <a:t>«колесо жизненного баланса» 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FFAEC90A-A311-49B2-A081-067717BAD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030" y="1045029"/>
            <a:ext cx="6199302" cy="56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81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5FF7CFF8-43D4-4FCC-A996-6D668FC58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430" y="152692"/>
            <a:ext cx="6885663" cy="6552616"/>
          </a:xfrm>
        </p:spPr>
      </p:pic>
    </p:spTree>
    <p:extLst>
      <p:ext uri="{BB962C8B-B14F-4D97-AF65-F5344CB8AC3E}">
        <p14:creationId xmlns:p14="http://schemas.microsoft.com/office/powerpoint/2010/main" val="2409295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810E91-B131-44A9-8FCE-922933DDD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9368920" cy="128089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же дальше делать с получившимся колесом? </a:t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6582D44-EB45-4A90-9DCC-D2A1E0A91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767" y="1604864"/>
            <a:ext cx="10021078" cy="48332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Подумайте, какие сферы в жизни вы хотели бы улучшить уже в ближайшее время?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Прописать 3-5 задач, целей, которые позволят вам выправить этот сектор.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Попробуйте записать план действий — конкретные шаги и даты, первые 2-3 шага нужно начать в ближайшие дни или прямо сегодня.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Запишите, что вы можете сделать в течение 72 часов для продвижения к своей цели?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Напишите  задачи, которые вам по силам выполнить за 2 месяца. </a:t>
            </a:r>
            <a:endParaRPr lang="ru-RU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Реализация и промежуточный контроль результатов (дневник достижений). </a:t>
            </a:r>
            <a:endParaRPr lang="ru-RU" sz="24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39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D862A1-4440-47A7-B87A-2F7791344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804"/>
            <a:ext cx="10515600" cy="665290"/>
          </a:xfrm>
        </p:spPr>
        <p:txBody>
          <a:bodyPr>
            <a:normAutofit/>
          </a:bodyPr>
          <a:lstStyle/>
          <a:p>
            <a:pPr algn="ctr"/>
            <a:r>
              <a:rPr lang="ru-RU" b="1" i="1" dirty="0"/>
              <a:t>Если сейчас тяжело, вспомни…</a:t>
            </a:r>
          </a:p>
        </p:txBody>
      </p:sp>
      <p:pic>
        <p:nvPicPr>
          <p:cNvPr id="4" name="Вам_нужна_мотивация__Посмотрите_мультфильм__Как_себя_мотивир">
            <a:hlinkClick r:id="" action="ppaction://media"/>
            <a:extLst>
              <a:ext uri="{FF2B5EF4-FFF2-40B4-BE49-F238E27FC236}">
                <a16:creationId xmlns:a16="http://schemas.microsoft.com/office/drawing/2014/main" xmlns="" id="{5FFEE259-2189-4346-A7C4-8B0EB24995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989044"/>
            <a:ext cx="10791825" cy="5503829"/>
          </a:xfrm>
          <a:ln w="762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57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BE6949-85F7-4F9E-98CE-0ED901D1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09" y="341506"/>
            <a:ext cx="9946433" cy="1280890"/>
          </a:xfrm>
        </p:spPr>
        <p:txBody>
          <a:bodyPr>
            <a:normAutofit fontScale="90000"/>
          </a:bodyPr>
          <a:lstStyle/>
          <a:p>
            <a:r>
              <a:rPr lang="ru-RU" sz="5400" b="1" i="1" dirty="0"/>
              <a:t>Благодарим Вас за внимание!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90D5B93-9B90-43AD-8045-A3102CF38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3" y="1510428"/>
            <a:ext cx="6825921" cy="383714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CB0F7DA-46CB-4FCE-A787-082722DB40F1}"/>
              </a:ext>
            </a:extLst>
          </p:cNvPr>
          <p:cNvSpPr txBox="1">
            <a:spLocks/>
          </p:cNvSpPr>
          <p:nvPr/>
        </p:nvSpPr>
        <p:spPr>
          <a:xfrm>
            <a:off x="1514668" y="5459539"/>
            <a:ext cx="9946433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i="1" dirty="0"/>
              <a:t>Удачи и баланса!</a:t>
            </a:r>
          </a:p>
        </p:txBody>
      </p:sp>
    </p:spTree>
    <p:extLst>
      <p:ext uri="{BB962C8B-B14F-4D97-AF65-F5344CB8AC3E}">
        <p14:creationId xmlns:p14="http://schemas.microsoft.com/office/powerpoint/2010/main" val="155473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7E2348-654C-46D5-928F-3BC7A451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Уважаемые коллеги!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9C3AE6-035E-4C85-A983-36EA2E361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360" y="1567543"/>
            <a:ext cx="10241280" cy="4872446"/>
          </a:xfrm>
        </p:spPr>
        <p:txBody>
          <a:bodyPr>
            <a:normAutofit/>
          </a:bodyPr>
          <a:lstStyle/>
          <a:p>
            <a:pPr marL="365760" indent="-283464">
              <a:buFont typeface="Wingdings 2"/>
              <a:buChar char=""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Отключите звук вашего микрофона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Пройдите регистрацию в чате:</a:t>
            </a:r>
          </a:p>
          <a:p>
            <a:pPr marL="640080" lvl="1" indent="-237744"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ФИО, </a:t>
            </a:r>
          </a:p>
          <a:p>
            <a:pPr marL="640080" lvl="1" indent="-237744"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образовательное учреждение, </a:t>
            </a:r>
          </a:p>
          <a:p>
            <a:pPr marL="640080" lvl="1" indent="-237744"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должность, </a:t>
            </a:r>
          </a:p>
          <a:p>
            <a:pPr marL="640080" lvl="1" indent="-237744"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адрес электронной почты.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Общение проходит через чат до дополнительных инструкций организаторов.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 случае согласия знак «+», в случае отказа знак «-»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27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B5DBAB-6267-4ED1-8FB8-EE60F74B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034" y="306333"/>
            <a:ext cx="8911687" cy="1280890"/>
          </a:xfrm>
        </p:spPr>
        <p:txBody>
          <a:bodyPr/>
          <a:lstStyle/>
          <a:p>
            <a:r>
              <a:rPr lang="ru-RU" b="1" dirty="0"/>
              <a:t>Ассоциации: </a:t>
            </a:r>
            <a:r>
              <a:rPr lang="ru-RU" dirty="0"/>
              <a:t>напишите первое, что приходит на ум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984C55-BC31-4028-9FB3-E27C80C4E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Моя профессия…</a:t>
            </a:r>
          </a:p>
          <a:p>
            <a:endParaRPr lang="ru-RU" sz="3600" dirty="0"/>
          </a:p>
          <a:p>
            <a:endParaRPr lang="ru-RU" sz="3600" dirty="0"/>
          </a:p>
          <a:p>
            <a:r>
              <a:rPr lang="ru-RU" sz="3600" b="1" dirty="0"/>
              <a:t>Моя работа…</a:t>
            </a:r>
          </a:p>
        </p:txBody>
      </p:sp>
    </p:spTree>
    <p:extLst>
      <p:ext uri="{BB962C8B-B14F-4D97-AF65-F5344CB8AC3E}">
        <p14:creationId xmlns:p14="http://schemas.microsoft.com/office/powerpoint/2010/main" val="368285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6BCD90-89CD-4BF1-B28A-7D2E951D7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157" y="574683"/>
            <a:ext cx="8911687" cy="58685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Определение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88BCBE-96F0-4BF2-A901-91E7BCF7D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663" y="2133600"/>
            <a:ext cx="10119949" cy="3118022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de-DE" altLang="ru-RU" sz="2600" b="1" dirty="0" err="1"/>
              <a:t>Профессиональные</a:t>
            </a:r>
            <a:r>
              <a:rPr lang="de-DE" altLang="ru-RU" sz="2600" b="1" dirty="0"/>
              <a:t> </a:t>
            </a:r>
            <a:r>
              <a:rPr lang="de-DE" altLang="ru-RU" sz="2600" b="1" dirty="0" err="1"/>
              <a:t>деформации</a:t>
            </a:r>
            <a:r>
              <a:rPr lang="de-DE" altLang="ru-RU" sz="2600" dirty="0"/>
              <a:t> — </a:t>
            </a:r>
            <a:r>
              <a:rPr lang="de-DE" altLang="ru-RU" sz="2600" dirty="0" err="1"/>
              <a:t>это</a:t>
            </a:r>
            <a:r>
              <a:rPr lang="de-DE" altLang="ru-RU" sz="2600" dirty="0"/>
              <a:t> </a:t>
            </a:r>
            <a:r>
              <a:rPr lang="de-DE" altLang="ru-RU" sz="2600" dirty="0" err="1"/>
              <a:t>изменения</a:t>
            </a:r>
            <a:r>
              <a:rPr lang="de-DE" altLang="ru-RU" sz="2600" dirty="0"/>
              <a:t> </a:t>
            </a:r>
            <a:r>
              <a:rPr lang="de-DE" altLang="ru-RU" sz="2600" dirty="0" err="1"/>
              <a:t>сложившейся</a:t>
            </a:r>
            <a:r>
              <a:rPr lang="de-DE" altLang="ru-RU" sz="2600" dirty="0"/>
              <a:t> </a:t>
            </a:r>
            <a:r>
              <a:rPr lang="de-DE" altLang="ru-RU" sz="2600" dirty="0" err="1"/>
              <a:t>структуры</a:t>
            </a:r>
            <a:r>
              <a:rPr lang="de-DE" altLang="ru-RU" sz="2600" dirty="0"/>
              <a:t> </a:t>
            </a:r>
            <a:r>
              <a:rPr lang="de-DE" altLang="ru-RU" sz="2600" dirty="0" err="1"/>
              <a:t>деятельности</a:t>
            </a:r>
            <a:r>
              <a:rPr lang="de-DE" altLang="ru-RU" sz="2600" dirty="0"/>
              <a:t> и </a:t>
            </a:r>
            <a:r>
              <a:rPr lang="de-DE" altLang="ru-RU" sz="2600" dirty="0" err="1"/>
              <a:t>личности</a:t>
            </a:r>
            <a:r>
              <a:rPr lang="de-DE" altLang="ru-RU" sz="2600" dirty="0"/>
              <a:t>, </a:t>
            </a:r>
            <a:r>
              <a:rPr lang="de-DE" altLang="ru-RU" sz="2600" dirty="0" err="1"/>
              <a:t>негативно</a:t>
            </a:r>
            <a:r>
              <a:rPr lang="de-DE" altLang="ru-RU" sz="2600" dirty="0"/>
              <a:t> </a:t>
            </a:r>
            <a:r>
              <a:rPr lang="de-DE" altLang="ru-RU" sz="2600" dirty="0" err="1"/>
              <a:t>сказывающиеся</a:t>
            </a:r>
            <a:r>
              <a:rPr lang="de-DE" altLang="ru-RU" sz="2600" dirty="0"/>
              <a:t> </a:t>
            </a:r>
            <a:r>
              <a:rPr lang="de-DE" altLang="ru-RU" sz="2600" dirty="0" err="1"/>
              <a:t>на</a:t>
            </a:r>
            <a:r>
              <a:rPr lang="de-DE" altLang="ru-RU" sz="2600" dirty="0"/>
              <a:t> </a:t>
            </a:r>
            <a:r>
              <a:rPr lang="de-DE" altLang="ru-RU" sz="2600" dirty="0" err="1"/>
              <a:t>продуктивности</a:t>
            </a:r>
            <a:r>
              <a:rPr lang="de-DE" altLang="ru-RU" sz="2600" dirty="0"/>
              <a:t> </a:t>
            </a:r>
            <a:r>
              <a:rPr lang="de-DE" altLang="ru-RU" sz="2600" dirty="0" err="1"/>
              <a:t>труда</a:t>
            </a:r>
            <a:r>
              <a:rPr lang="de-DE" altLang="ru-RU" sz="2600" dirty="0"/>
              <a:t> и </a:t>
            </a:r>
            <a:r>
              <a:rPr lang="de-DE" altLang="ru-RU" sz="2600" dirty="0" err="1"/>
              <a:t>взаимодействии</a:t>
            </a:r>
            <a:r>
              <a:rPr lang="de-DE" altLang="ru-RU" sz="2600" dirty="0"/>
              <a:t> с </a:t>
            </a:r>
            <a:r>
              <a:rPr lang="de-DE" altLang="ru-RU" sz="2600" dirty="0" err="1"/>
              <a:t>другими</a:t>
            </a:r>
            <a:r>
              <a:rPr lang="de-DE" altLang="ru-RU" sz="2600" dirty="0"/>
              <a:t> </a:t>
            </a:r>
            <a:r>
              <a:rPr lang="de-DE" altLang="ru-RU" sz="2600" dirty="0" err="1"/>
              <a:t>участниками</a:t>
            </a:r>
            <a:r>
              <a:rPr lang="de-DE" altLang="ru-RU" sz="2600" dirty="0"/>
              <a:t> </a:t>
            </a:r>
            <a:r>
              <a:rPr lang="de-DE" altLang="ru-RU" sz="2600" dirty="0" err="1"/>
              <a:t>этого</a:t>
            </a:r>
            <a:r>
              <a:rPr lang="de-DE" altLang="ru-RU" sz="2600" dirty="0"/>
              <a:t> </a:t>
            </a:r>
            <a:r>
              <a:rPr lang="de-DE" altLang="ru-RU" sz="2600" dirty="0" err="1"/>
              <a:t>процесса</a:t>
            </a:r>
            <a:r>
              <a:rPr lang="de-DE" altLang="ru-RU" sz="2600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546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66E9CC-763A-4B38-9F78-CE656659E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488" y="189105"/>
            <a:ext cx="8911687" cy="689784"/>
          </a:xfrm>
        </p:spPr>
        <p:txBody>
          <a:bodyPr>
            <a:noAutofit/>
          </a:bodyPr>
          <a:lstStyle/>
          <a:p>
            <a:r>
              <a:rPr lang="ru-RU" sz="2800" b="1" dirty="0"/>
              <a:t>Причины, факторы развития профессиональной деформации педагога: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BDCBC4-397C-4B53-842E-8B29E4D59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488" y="2012557"/>
            <a:ext cx="9533124" cy="431291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de-DE" altLang="ru-RU" sz="2400" b="1" dirty="0"/>
              <a:t>1. </a:t>
            </a:r>
            <a:r>
              <a:rPr lang="de-DE" altLang="ru-RU" sz="2400" b="1" dirty="0" err="1"/>
              <a:t>Предпосылки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развития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профессиональных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деформаций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коренятся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уже</a:t>
            </a:r>
            <a:r>
              <a:rPr lang="de-DE" altLang="ru-RU" sz="2400" b="1" dirty="0"/>
              <a:t> в </a:t>
            </a:r>
            <a:r>
              <a:rPr lang="de-DE" altLang="ru-RU" sz="2400" b="1" dirty="0" err="1"/>
              <a:t>мотивах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выбора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профессии</a:t>
            </a:r>
            <a:r>
              <a:rPr lang="de-DE" altLang="ru-RU" sz="2400" b="1" dirty="0"/>
              <a:t>.</a:t>
            </a:r>
            <a:r>
              <a:rPr lang="de-DE" altLang="ru-RU" sz="2400" dirty="0"/>
              <a:t> </a:t>
            </a:r>
          </a:p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de-DE" altLang="ru-RU" sz="2400" b="1" dirty="0"/>
              <a:t>2. </a:t>
            </a:r>
            <a:r>
              <a:rPr lang="de-DE" altLang="ru-RU" sz="2400" b="1" dirty="0" err="1"/>
              <a:t>Стартовым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механизмом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деформации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могут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явиться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деструкции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ожидания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на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стадии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вхождения</a:t>
            </a:r>
            <a:r>
              <a:rPr lang="de-DE" altLang="ru-RU" sz="2400" b="1" dirty="0"/>
              <a:t> в </a:t>
            </a:r>
            <a:r>
              <a:rPr lang="de-DE" altLang="ru-RU" sz="2400" b="1" dirty="0" err="1"/>
              <a:t>профессиональную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жизнь</a:t>
            </a:r>
            <a:r>
              <a:rPr lang="de-DE" altLang="ru-RU" sz="2400" b="1" dirty="0"/>
              <a:t>.</a:t>
            </a:r>
            <a:r>
              <a:rPr lang="de-DE" altLang="ru-RU" sz="2400" dirty="0"/>
              <a:t> </a:t>
            </a:r>
          </a:p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de-DE" altLang="ru-RU" sz="2400" b="1" dirty="0"/>
              <a:t>3. В </a:t>
            </a:r>
            <a:r>
              <a:rPr lang="de-DE" altLang="ru-RU" sz="2400" b="1" dirty="0" err="1"/>
              <a:t>процессе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выполнения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профессиональной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деятельности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специалист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повторяет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одни</a:t>
            </a:r>
            <a:r>
              <a:rPr lang="de-DE" altLang="ru-RU" sz="2400" b="1" dirty="0"/>
              <a:t> и </a:t>
            </a:r>
            <a:r>
              <a:rPr lang="de-DE" altLang="ru-RU" sz="2400" b="1" dirty="0" err="1"/>
              <a:t>те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же</a:t>
            </a:r>
            <a:r>
              <a:rPr lang="de-DE" altLang="ru-RU" sz="2400" b="1" dirty="0"/>
              <a:t> </a:t>
            </a:r>
            <a:r>
              <a:rPr lang="de-DE" altLang="ru-RU" sz="2400" b="1" dirty="0" err="1"/>
              <a:t>действия</a:t>
            </a:r>
            <a:r>
              <a:rPr lang="de-DE" altLang="ru-RU" sz="2400" b="1" dirty="0"/>
              <a:t> и </a:t>
            </a:r>
            <a:r>
              <a:rPr lang="de-DE" altLang="ru-RU" sz="2400" b="1" dirty="0" err="1"/>
              <a:t>операции</a:t>
            </a:r>
            <a:r>
              <a:rPr lang="de-DE" altLang="ru-RU" sz="2400" b="1" dirty="0"/>
              <a:t>.</a:t>
            </a:r>
            <a:r>
              <a:rPr lang="de-DE" alt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03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C2A5B2-B1C2-48F3-B47C-C111901B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736" y="153594"/>
            <a:ext cx="10359393" cy="10360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Портрет педагога с профессиональной деформацией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2FFBF69-E6FE-4C2B-A45B-B194D2BE1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58438" y="1283674"/>
            <a:ext cx="8273988" cy="53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2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53D30B-DCCE-484C-88FD-E7E15BDD9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306333"/>
            <a:ext cx="8911687" cy="850663"/>
          </a:xfrm>
        </p:spPr>
        <p:txBody>
          <a:bodyPr/>
          <a:lstStyle/>
          <a:p>
            <a:pPr algn="ctr"/>
            <a:r>
              <a:rPr lang="ru-RU" dirty="0"/>
              <a:t>Тест «5 вопросов»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76D523-EEE7-4A35-ABCB-84812EDA6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930" y="1119673"/>
            <a:ext cx="10384939" cy="53946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/>
              <a:t>Вам предложены утверждения, с которыми Вы согласны (да), не согласны (нет), они верны в некоторых случаях (иногда)</a:t>
            </a:r>
            <a:endParaRPr lang="ru-RU" sz="2400" dirty="0"/>
          </a:p>
          <a:p>
            <a:pPr algn="ctr">
              <a:lnSpc>
                <a:spcPct val="150000"/>
              </a:lnSpc>
            </a:pPr>
            <a:r>
              <a:rPr lang="ru-RU" sz="2400" b="1" dirty="0"/>
              <a:t>1. </a:t>
            </a:r>
            <a:r>
              <a:rPr lang="ru-RU" sz="2400" dirty="0"/>
              <a:t>Меня тяготит педагогическая деятельность.</a:t>
            </a:r>
          </a:p>
          <a:p>
            <a:pPr algn="ctr">
              <a:lnSpc>
                <a:spcPct val="150000"/>
              </a:lnSpc>
            </a:pPr>
            <a:r>
              <a:rPr lang="ru-RU" sz="2400" b="1" dirty="0"/>
              <a:t>2. </a:t>
            </a:r>
            <a:r>
              <a:rPr lang="ru-RU" sz="2400" dirty="0"/>
              <a:t>У меня нет желания общаться после работы.</a:t>
            </a:r>
          </a:p>
          <a:p>
            <a:pPr algn="ctr">
              <a:lnSpc>
                <a:spcPct val="150000"/>
              </a:lnSpc>
            </a:pPr>
            <a:r>
              <a:rPr lang="ru-RU" sz="2400" b="1" dirty="0"/>
              <a:t>3. </a:t>
            </a:r>
            <a:r>
              <a:rPr lang="ru-RU" sz="2400" dirty="0"/>
              <a:t>У меня в группе есть "плохие" дети.</a:t>
            </a:r>
          </a:p>
          <a:p>
            <a:pPr algn="ctr">
              <a:lnSpc>
                <a:spcPct val="150000"/>
              </a:lnSpc>
            </a:pPr>
            <a:r>
              <a:rPr lang="ru-RU" sz="2400" b="1" dirty="0"/>
              <a:t>4. </a:t>
            </a:r>
            <a:r>
              <a:rPr lang="ru-RU" sz="2400" dirty="0"/>
              <a:t>Если есть настроение - проявлю соучастие и сочувствие к ребенку, если нет настроения - не считаю это необходимым.</a:t>
            </a:r>
          </a:p>
          <a:p>
            <a:pPr algn="ctr">
              <a:lnSpc>
                <a:spcPct val="150000"/>
              </a:lnSpc>
            </a:pPr>
            <a:r>
              <a:rPr lang="ru-RU" sz="2400" b="1" dirty="0"/>
              <a:t>5. </a:t>
            </a:r>
            <a:r>
              <a:rPr lang="ru-RU" sz="2400" dirty="0"/>
              <a:t>Желая упростить решение профессиональных задач, я могу упростить обязанности, требующие эмоциональных затрат.</a:t>
            </a:r>
          </a:p>
        </p:txBody>
      </p:sp>
    </p:spTree>
    <p:extLst>
      <p:ext uri="{BB962C8B-B14F-4D97-AF65-F5344CB8AC3E}">
        <p14:creationId xmlns:p14="http://schemas.microsoft.com/office/powerpoint/2010/main" val="1217411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812552-F6DB-4BFA-A552-776B408BF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5705"/>
            <a:ext cx="10231393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/>
              <a:t>Способы преодоления профессиональных деформаций педагога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C296BFD-1B6F-431D-A5E8-690C99492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2238" y="1480909"/>
            <a:ext cx="9798908" cy="48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1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A0B688-41EC-4B08-9208-007728CC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720" y="179267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Комплексная коррекция и профилактика профессиональной деформации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EC53024-9D62-420D-A508-2DCA41817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7002" y="1271052"/>
            <a:ext cx="8355161" cy="520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1920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736</TotalTime>
  <Words>1838</Words>
  <Application>Microsoft Office PowerPoint</Application>
  <PresentationFormat>Произвольный</PresentationFormat>
  <Paragraphs>165</Paragraphs>
  <Slides>15</Slides>
  <Notes>11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Деформация в профессиональной деятельности педагогов:  Психологические аспекты и факторы, оказывающие влияние на развитие профессиональной деформации педагога</vt:lpstr>
      <vt:lpstr>Уважаемые коллеги!</vt:lpstr>
      <vt:lpstr>Ассоциации: напишите первое, что приходит на ум</vt:lpstr>
      <vt:lpstr>Определение</vt:lpstr>
      <vt:lpstr>Причины, факторы развития профессиональной деформации педагога:</vt:lpstr>
      <vt:lpstr>Портрет педагога с профессиональной деформацией</vt:lpstr>
      <vt:lpstr>Тест «5 вопросов»</vt:lpstr>
      <vt:lpstr>Способы преодоления профессиональных деформаций педагога</vt:lpstr>
      <vt:lpstr>Комплексная коррекция и профилактика профессиональной деформации</vt:lpstr>
      <vt:lpstr> Этот мастер-класс будет полезен Вам,   если Вы хотите:  </vt:lpstr>
      <vt:lpstr>Упражнение: «колесо жизненного баланса» </vt:lpstr>
      <vt:lpstr>Презентация PowerPoint</vt:lpstr>
      <vt:lpstr>Что же дальше делать с получившимся колесом?  </vt:lpstr>
      <vt:lpstr>Если сейчас тяжело, вспомни…</vt:lpstr>
      <vt:lpstr>Благодарим Вас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</dc:title>
  <dc:creator>Ekaterina Siliverstova</dc:creator>
  <cp:lastModifiedBy>Людмила Ю. Лучинина</cp:lastModifiedBy>
  <cp:revision>49</cp:revision>
  <dcterms:created xsi:type="dcterms:W3CDTF">2021-09-29T06:19:02Z</dcterms:created>
  <dcterms:modified xsi:type="dcterms:W3CDTF">2022-02-28T10:33:02Z</dcterms:modified>
</cp:coreProperties>
</file>